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84" r:id="rId4"/>
    <p:sldId id="258" r:id="rId5"/>
    <p:sldId id="451" r:id="rId6"/>
    <p:sldId id="474" r:id="rId7"/>
    <p:sldId id="417" r:id="rId8"/>
    <p:sldId id="418" r:id="rId9"/>
    <p:sldId id="452" r:id="rId10"/>
    <p:sldId id="453" r:id="rId11"/>
    <p:sldId id="454" r:id="rId12"/>
    <p:sldId id="455" r:id="rId13"/>
    <p:sldId id="420" r:id="rId14"/>
    <p:sldId id="456" r:id="rId15"/>
    <p:sldId id="422" r:id="rId16"/>
    <p:sldId id="443" r:id="rId17"/>
    <p:sldId id="450" r:id="rId18"/>
    <p:sldId id="461" r:id="rId19"/>
    <p:sldId id="466" r:id="rId20"/>
    <p:sldId id="469" r:id="rId21"/>
    <p:sldId id="475" r:id="rId22"/>
    <p:sldId id="470" r:id="rId23"/>
    <p:sldId id="458" r:id="rId24"/>
    <p:sldId id="462" r:id="rId25"/>
    <p:sldId id="467" r:id="rId26"/>
    <p:sldId id="471" r:id="rId27"/>
    <p:sldId id="476" r:id="rId28"/>
    <p:sldId id="376" r:id="rId29"/>
    <p:sldId id="432" r:id="rId30"/>
    <p:sldId id="438" r:id="rId31"/>
    <p:sldId id="473" r:id="rId32"/>
    <p:sldId id="427" r:id="rId33"/>
    <p:sldId id="459" r:id="rId34"/>
    <p:sldId id="465" r:id="rId35"/>
    <p:sldId id="463" r:id="rId36"/>
    <p:sldId id="468" r:id="rId37"/>
    <p:sldId id="457" r:id="rId38"/>
    <p:sldId id="430" r:id="rId39"/>
    <p:sldId id="472" r:id="rId40"/>
  </p:sldIdLst>
  <p:sldSz cx="9144000" cy="6858000" type="screen4x3"/>
  <p:notesSz cx="6797675" cy="100774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0000"/>
    <a:srgbClr val="1301FF"/>
    <a:srgbClr val="4A01FF"/>
    <a:srgbClr val="8C02FE"/>
    <a:srgbClr val="C103FD"/>
    <a:srgbClr val="FF01C9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651" autoAdjust="0"/>
  </p:normalViewPr>
  <p:slideViewPr>
    <p:cSldViewPr>
      <p:cViewPr>
        <p:scale>
          <a:sx n="100" d="100"/>
          <a:sy n="100" d="100"/>
        </p:scale>
        <p:origin x="-1240" y="-2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3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65" charset="0"/>
              </a:defRPr>
            </a:lvl1pPr>
          </a:lstStyle>
          <a:p>
            <a:endParaRPr lang="en-AU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65" charset="0"/>
              </a:defRPr>
            </a:lvl1pPr>
          </a:lstStyle>
          <a:p>
            <a:endParaRPr lang="en-AU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71038"/>
            <a:ext cx="29464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65" charset="0"/>
              </a:defRPr>
            </a:lvl1pPr>
          </a:lstStyle>
          <a:p>
            <a:endParaRPr lang="en-AU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571038"/>
            <a:ext cx="29464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65" charset="0"/>
              </a:defRPr>
            </a:lvl1pPr>
          </a:lstStyle>
          <a:p>
            <a:fld id="{9DC410FA-546E-724F-AA71-65778A69521A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4328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65" charset="0"/>
              </a:defRPr>
            </a:lvl1pPr>
          </a:lstStyle>
          <a:p>
            <a:endParaRPr lang="en-AU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65" charset="0"/>
              </a:defRPr>
            </a:lvl1pPr>
          </a:lstStyle>
          <a:p>
            <a:endParaRPr lang="en-AU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9475" y="755650"/>
            <a:ext cx="5038725" cy="37798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86313"/>
            <a:ext cx="5438775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71038"/>
            <a:ext cx="29464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65" charset="0"/>
              </a:defRPr>
            </a:lvl1pPr>
          </a:lstStyle>
          <a:p>
            <a:endParaRPr lang="en-AU"/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571038"/>
            <a:ext cx="29464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65" charset="0"/>
              </a:defRPr>
            </a:lvl1pPr>
          </a:lstStyle>
          <a:p>
            <a:fld id="{0D6AC0FC-7C85-4745-A90E-605EF8160279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7695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6716F1-9768-DF4D-920F-3557B43D7D08}" type="slidenum">
              <a:rPr lang="en-AU"/>
              <a:pPr/>
              <a:t>1</a:t>
            </a:fld>
            <a:endParaRPr lang="en-AU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Times New Roman" pitchFamily="-65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DBD1A-C7CF-5840-AABB-0C0A8891B7FA}" type="slidenum">
              <a:rPr lang="en-AU"/>
              <a:pPr/>
              <a:t>2</a:t>
            </a:fld>
            <a:endParaRPr lang="en-AU" dirty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Times New Roman" pitchFamily="-65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2D21E0-D72B-8E48-A1B5-BB391D633139}" type="slidenum">
              <a:rPr lang="en-AU"/>
              <a:pPr/>
              <a:t>3</a:t>
            </a:fld>
            <a:endParaRPr lang="en-AU" dirty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Times New Roman" pitchFamily="-65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CA664B-427B-3F4D-945F-3EC0749CC4AC}" type="slidenum">
              <a:rPr lang="en-AU"/>
              <a:pPr/>
              <a:t>4</a:t>
            </a:fld>
            <a:endParaRPr lang="en-AU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Times New Roman" pitchFamily="-65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085A1E-5C2E-9348-BD0F-268CC853C8F7}" type="slidenum">
              <a:rPr lang="en-AU"/>
              <a:pPr/>
              <a:t>28</a:t>
            </a:fld>
            <a:endParaRPr lang="en-AU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>
              <a:latin typeface="Times New Roman" pitchFamily="-65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5946775"/>
            <a:ext cx="9144000" cy="911225"/>
          </a:xfrm>
          <a:prstGeom prst="rect">
            <a:avLst/>
          </a:prstGeom>
          <a:solidFill>
            <a:srgbClr val="B2B2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09625" y="6564313"/>
            <a:ext cx="2014538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800" b="1">
                <a:solidFill>
                  <a:srgbClr val="103566"/>
                </a:solidFill>
              </a:rPr>
              <a:t>Queensland University of Technology</a:t>
            </a:r>
          </a:p>
        </p:txBody>
      </p:sp>
      <p:pic>
        <p:nvPicPr>
          <p:cNvPr id="6" name="Picture 6" descr="QUTlogo295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938" y="6143625"/>
            <a:ext cx="442912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143750" y="6351588"/>
            <a:ext cx="1308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AU" sz="900">
                <a:solidFill>
                  <a:srgbClr val="103566"/>
                </a:solidFill>
              </a:rPr>
              <a:t>CRICOS No. 000213J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9697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734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A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343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343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28775"/>
            <a:ext cx="4038600" cy="39893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4038600" cy="39893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8775"/>
            <a:ext cx="4038600" cy="3989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4038600" cy="3989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28775"/>
            <a:ext cx="8229600" cy="398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0" y="6022975"/>
            <a:ext cx="9144000" cy="835025"/>
          </a:xfrm>
          <a:prstGeom prst="rect">
            <a:avLst/>
          </a:prstGeom>
          <a:solidFill>
            <a:srgbClr val="B2B2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29" name="Picture 5" descr="QUTlogo295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20738" y="6221413"/>
            <a:ext cx="43021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7169150" y="6351588"/>
            <a:ext cx="1308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AU" sz="900">
                <a:solidFill>
                  <a:srgbClr val="103566"/>
                </a:solidFill>
              </a:rPr>
              <a:t>CRICOS No. 000213J</a:t>
            </a: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1377950" y="6303963"/>
            <a:ext cx="143033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a university for the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9640" name="Text Box 8"/>
          <p:cNvSpPr txBox="1">
            <a:spLocks noChangeArrowheads="1"/>
          </p:cNvSpPr>
          <p:nvPr/>
        </p:nvSpPr>
        <p:spPr bwMode="auto">
          <a:xfrm>
            <a:off x="3184525" y="6362700"/>
            <a:ext cx="555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world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2674938" y="6254750"/>
            <a:ext cx="63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real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3698875" y="6276975"/>
            <a:ext cx="1920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500" b="1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69643" name="Oval 11"/>
          <p:cNvSpPr>
            <a:spLocks noChangeArrowheads="1"/>
          </p:cNvSpPr>
          <p:nvPr/>
        </p:nvSpPr>
        <p:spPr bwMode="auto">
          <a:xfrm>
            <a:off x="3765550" y="6313488"/>
            <a:ext cx="93663" cy="936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B1B1B1"/>
        </a:buClr>
        <a:buChar char="•"/>
        <a:defRPr sz="2800">
          <a:solidFill>
            <a:srgbClr val="1035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B1B1B1"/>
        </a:buClr>
        <a:buChar char="–"/>
        <a:defRPr sz="2400">
          <a:solidFill>
            <a:srgbClr val="103566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B1B1B1"/>
        </a:buClr>
        <a:buChar char="•"/>
        <a:defRPr sz="2000">
          <a:solidFill>
            <a:srgbClr val="103566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B1B1B1"/>
        </a:buClr>
        <a:buChar char="–"/>
        <a:defRPr>
          <a:solidFill>
            <a:srgbClr val="103566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B1B1B1"/>
        </a:buClr>
        <a:buChar char="»"/>
        <a:defRPr sz="1600">
          <a:solidFill>
            <a:srgbClr val="103566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B1B1B1"/>
        </a:buClr>
        <a:buChar char="»"/>
        <a:defRPr sz="1600">
          <a:solidFill>
            <a:srgbClr val="1035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B1B1B1"/>
        </a:buClr>
        <a:buChar char="»"/>
        <a:defRPr sz="1600">
          <a:solidFill>
            <a:srgbClr val="1035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B1B1B1"/>
        </a:buClr>
        <a:buChar char="»"/>
        <a:defRPr sz="1600">
          <a:solidFill>
            <a:srgbClr val="1035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B1B1B1"/>
        </a:buClr>
        <a:buChar char="»"/>
        <a:defRPr sz="1600">
          <a:solidFill>
            <a:srgbClr val="1035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neapplefishstudios.com/" TargetMode="External"/><Relationship Id="rId4" Type="http://schemas.openxmlformats.org/officeDocument/2006/relationships/hyperlink" Target="http://www.elementalistgame.com/" TargetMode="External"/><Relationship Id="rId5" Type="http://schemas.openxmlformats.org/officeDocument/2006/relationships/hyperlink" Target="http://www.indiedb.com/games/bear-story" TargetMode="External"/><Relationship Id="rId6" Type="http://schemas.openxmlformats.org/officeDocument/2006/relationships/hyperlink" Target="http://www.badsciencegame.com/index.html" TargetMode="External"/><Relationship Id="rId7" Type="http://schemas.openxmlformats.org/officeDocument/2006/relationships/hyperlink" Target="http://www.indiedb.com/games/spai" TargetMode="External"/><Relationship Id="rId8" Type="http://schemas.openxmlformats.org/officeDocument/2006/relationships/hyperlink" Target="http://sites.google.com/site/fungiochi2010/home" TargetMode="External"/><Relationship Id="rId9" Type="http://schemas.openxmlformats.org/officeDocument/2006/relationships/hyperlink" Target="http://www.kungfuteachergame.com/" TargetMode="External"/><Relationship Id="rId10" Type="http://schemas.openxmlformats.org/officeDocument/2006/relationships/hyperlink" Target="http://www.noahsjungle.com/" TargetMode="External"/><Relationship Id="rId11" Type="http://schemas.openxmlformats.org/officeDocument/2006/relationships/hyperlink" Target="http://www.indiedb.com/games/slipstrea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ternalduskgame.comwww.rockinmoses.com/cloud9" TargetMode="Externa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indiedb.com/games/spectrum" TargetMode="External"/><Relationship Id="rId12" Type="http://schemas.openxmlformats.org/officeDocument/2006/relationships/hyperlink" Target="http://www.indiedb.com/games/morvennan" TargetMode="External"/><Relationship Id="rId13" Type="http://schemas.openxmlformats.org/officeDocument/2006/relationships/hyperlink" Target="http://www.indiedb.com/games/unleashed" TargetMode="External"/><Relationship Id="rId14" Type="http://schemas.openxmlformats.org/officeDocument/2006/relationships/hyperlink" Target="http://www.indiedb.com/members/hover-gam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diedb.com/games/manastorm-lust-for-guts" TargetMode="External"/><Relationship Id="rId3" Type="http://schemas.openxmlformats.org/officeDocument/2006/relationships/hyperlink" Target="http://www.indiedb.com/games/awien-ambush" TargetMode="External"/><Relationship Id="rId4" Type="http://schemas.openxmlformats.org/officeDocument/2006/relationships/hyperlink" Target="http://www.indiedb.com/games/art-of-defence" TargetMode="External"/><Relationship Id="rId5" Type="http://schemas.openxmlformats.org/officeDocument/2006/relationships/hyperlink" Target="http://www.indiedb.com/games/schools-out" TargetMode="External"/><Relationship Id="rId6" Type="http://schemas.openxmlformats.org/officeDocument/2006/relationships/hyperlink" Target="http://www.indiedb.com/games/stranded" TargetMode="External"/><Relationship Id="rId7" Type="http://schemas.openxmlformats.org/officeDocument/2006/relationships/hyperlink" Target="http://www.indiedb.com/games/synergy" TargetMode="External"/><Relationship Id="rId8" Type="http://schemas.openxmlformats.org/officeDocument/2006/relationships/hyperlink" Target="http://www.indiedb.com/games/abzorb" TargetMode="External"/><Relationship Id="rId9" Type="http://schemas.openxmlformats.org/officeDocument/2006/relationships/hyperlink" Target="http://www.indiedb.com/games/scrapped" TargetMode="External"/><Relationship Id="rId10" Type="http://schemas.openxmlformats.org/officeDocument/2006/relationships/hyperlink" Target="http://www.indiedb.com/games/stick-ninja" TargetMode="Externa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indiedb.com/games/rotation-fixation" TargetMode="External"/><Relationship Id="rId12" Type="http://schemas.openxmlformats.org/officeDocument/2006/relationships/hyperlink" Target="http://www.indiedb.com/games/abnormals" TargetMode="External"/><Relationship Id="rId13" Type="http://schemas.openxmlformats.org/officeDocument/2006/relationships/hyperlink" Target="http://www.indiedb.com/games/charnel" TargetMode="External"/><Relationship Id="rId14" Type="http://schemas.openxmlformats.org/officeDocument/2006/relationships/hyperlink" Target="http://www.indiedb.com/games/quantum-leap" TargetMode="External"/><Relationship Id="rId15" Type="http://schemas.openxmlformats.org/officeDocument/2006/relationships/hyperlink" Target="http://www.indiedb.com/games/tiki-toki-toy-machin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diedb.com/games/crank" TargetMode="External"/><Relationship Id="rId3" Type="http://schemas.openxmlformats.org/officeDocument/2006/relationships/hyperlink" Target="http://www.indiedb.com/games/applied-science" TargetMode="External"/><Relationship Id="rId4" Type="http://schemas.openxmlformats.org/officeDocument/2006/relationships/hyperlink" Target="http://www.indiedb.com/games/robot-misfits" TargetMode="External"/><Relationship Id="rId5" Type="http://schemas.openxmlformats.org/officeDocument/2006/relationships/hyperlink" Target="http://www.indiedb.com/games/torak" TargetMode="External"/><Relationship Id="rId6" Type="http://schemas.openxmlformats.org/officeDocument/2006/relationships/hyperlink" Target="http://www.indiedb.com/games/illuminarty" TargetMode="External"/><Relationship Id="rId7" Type="http://schemas.openxmlformats.org/officeDocument/2006/relationships/hyperlink" Target="http://www.indiedb.com/games/time-slash-clash-of-eras" TargetMode="External"/><Relationship Id="rId8" Type="http://schemas.openxmlformats.org/officeDocument/2006/relationships/hyperlink" Target="http://www.indiedb.com/games/inertial-bash" TargetMode="External"/><Relationship Id="rId9" Type="http://schemas.openxmlformats.org/officeDocument/2006/relationships/hyperlink" Target="http://www.indiedb.com/games/atomic" TargetMode="External"/><Relationship Id="rId10" Type="http://schemas.openxmlformats.org/officeDocument/2006/relationships/hyperlink" Target="http://www.indiedb.com/games/catalys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horizonproductions.audionaut&amp;hl=en" TargetMode="External"/><Relationship Id="rId4" Type="http://schemas.openxmlformats.org/officeDocument/2006/relationships/hyperlink" Target="https://play.google.com/store/apps/details?id=com.DropSoft.Droppit&amp;hl=en" TargetMode="External"/><Relationship Id="rId5" Type="http://schemas.openxmlformats.org/officeDocument/2006/relationships/hyperlink" Target="http://www.indiedb.com/games/demons-gear" TargetMode="External"/><Relationship Id="rId6" Type="http://schemas.openxmlformats.org/officeDocument/2006/relationships/hyperlink" Target="http://www.indiedb.com/games/monokrome" TargetMode="External"/><Relationship Id="rId7" Type="http://schemas.openxmlformats.org/officeDocument/2006/relationships/hyperlink" Target="http://2dtap.com/" TargetMode="External"/><Relationship Id="rId8" Type="http://schemas.openxmlformats.org/officeDocument/2006/relationships/hyperlink" Target="http://www.indiedb.com/members/slanted-canteloupe" TargetMode="External"/><Relationship Id="rId9" Type="http://schemas.openxmlformats.org/officeDocument/2006/relationships/hyperlink" Target="http://www.indiedb.com/company/armed-amoeba-studios" TargetMode="External"/><Relationship Id="rId10" Type="http://schemas.openxmlformats.org/officeDocument/2006/relationships/hyperlink" Target="http://www.indiedb.com/games/once-i-was-blin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essurizergame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edb.com/games/2199-new-world-order/downloads/2199-new-world-order-beta-111" TargetMode="External"/><Relationship Id="rId4" Type="http://schemas.openxmlformats.org/officeDocument/2006/relationships/hyperlink" Target="http://www.indiedb.com/games/azuruk/downloads/azuruk-11" TargetMode="External"/><Relationship Id="rId5" Type="http://schemas.openxmlformats.org/officeDocument/2006/relationships/hyperlink" Target="http://www.indiedb.com/games/robotwars/downloads" TargetMode="External"/><Relationship Id="rId6" Type="http://schemas.openxmlformats.org/officeDocument/2006/relationships/hyperlink" Target="http://www.indiedb.com/games/treasure-raid/downloads" TargetMode="External"/><Relationship Id="rId7" Type="http://schemas.openxmlformats.org/officeDocument/2006/relationships/hyperlink" Target="http://symphonyquest.com/" TargetMode="External"/><Relationship Id="rId8" Type="http://schemas.openxmlformats.org/officeDocument/2006/relationships/hyperlink" Target="http://www.indiedb.com/games/primitives/download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diedb.com/games/pirates-vs-robots/download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brainyquote.com/quotes/quotes/h/hpblavat267748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blacksphere.com/INB380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s.unity3d.com/Documentation/Manual/ExternalVersionControlSystemSupport.html" TargetMode="Externa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twitter.com/RightPedalNews" TargetMode="External"/><Relationship Id="rId3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ortoisesvn.net" TargetMode="External"/><Relationship Id="rId3" Type="http://schemas.openxmlformats.org/officeDocument/2006/relationships/hyperlink" Target="http://www.theblacksphere.com/INB380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836613"/>
            <a:ext cx="7848600" cy="2160587"/>
          </a:xfrm>
        </p:spPr>
        <p:txBody>
          <a:bodyPr/>
          <a:lstStyle/>
          <a:p>
            <a:pPr eaLnBrk="1" hangingPunct="1"/>
            <a:r>
              <a:rPr lang="en-AU" dirty="0" smtClean="0"/>
              <a:t>INB380 Game Project</a:t>
            </a:r>
            <a:br>
              <a:rPr lang="en-AU" dirty="0" smtClean="0"/>
            </a:br>
            <a:r>
              <a:rPr lang="en-AU" dirty="0" smtClean="0"/>
              <a:t>Lecture </a:t>
            </a:r>
            <a:r>
              <a:rPr lang="en-AU" dirty="0"/>
              <a:t>1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Unit Outline</a:t>
            </a:r>
            <a:endParaRPr lang="en-AU" dirty="0"/>
          </a:p>
        </p:txBody>
      </p:sp>
      <p:sp>
        <p:nvSpPr>
          <p:cNvPr id="307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21163"/>
            <a:ext cx="6400800" cy="1104900"/>
          </a:xfrm>
          <a:noFill/>
        </p:spPr>
        <p:txBody>
          <a:bodyPr/>
          <a:lstStyle/>
          <a:p>
            <a:pPr eaLnBrk="1" hangingPunct="1"/>
            <a:endParaRPr lang="en-AU" dirty="0"/>
          </a:p>
          <a:p>
            <a:pPr eaLnBrk="1" hangingPunct="1"/>
            <a:r>
              <a:rPr lang="en-AU" dirty="0"/>
              <a:t>Ross Brown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Phase</a:t>
            </a:r>
            <a:br>
              <a:rPr lang="en-US" dirty="0" smtClean="0"/>
            </a:br>
            <a:r>
              <a:rPr lang="en-US" dirty="0" smtClean="0"/>
              <a:t>Deliverable due Week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Develop the </a:t>
            </a:r>
            <a:r>
              <a:rPr lang="en-US" b="1" dirty="0" smtClean="0"/>
              <a:t>functionally complete </a:t>
            </a:r>
            <a:r>
              <a:rPr lang="en-US" dirty="0"/>
              <a:t>A</a:t>
            </a:r>
            <a:r>
              <a:rPr lang="en-US" dirty="0" smtClean="0"/>
              <a:t>lpha by week five - NOT the final game</a:t>
            </a:r>
          </a:p>
          <a:p>
            <a:r>
              <a:rPr lang="en-US" dirty="0" smtClean="0"/>
              <a:t>But must have a version that contains final major components/content/levels/mechanics</a:t>
            </a:r>
          </a:p>
          <a:p>
            <a:r>
              <a:rPr lang="en-US" dirty="0" smtClean="0"/>
              <a:t>Do internal team testing</a:t>
            </a:r>
          </a:p>
          <a:p>
            <a:r>
              <a:rPr lang="en-US" dirty="0" smtClean="0"/>
              <a:t>Alpha should not crash – much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>
                <a:sym typeface="Wingdings"/>
              </a:rPr>
              <a:t>R</a:t>
            </a:r>
            <a:r>
              <a:rPr lang="en-US" dirty="0" smtClean="0">
                <a:sym typeface="Wingdings"/>
              </a:rPr>
              <a:t>eady for Beta testing in next phase</a:t>
            </a:r>
          </a:p>
          <a:p>
            <a:r>
              <a:rPr lang="en-US" dirty="0" smtClean="0">
                <a:sym typeface="Wingdings"/>
              </a:rPr>
              <a:t>Need to think hard about </a:t>
            </a:r>
            <a:r>
              <a:rPr lang="en-US" b="1" dirty="0" smtClean="0">
                <a:sym typeface="Wingdings"/>
              </a:rPr>
              <a:t>WHAT</a:t>
            </a:r>
            <a:r>
              <a:rPr lang="en-US" dirty="0" smtClean="0">
                <a:sym typeface="Wingdings"/>
              </a:rPr>
              <a:t> goes in the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7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Phase</a:t>
            </a:r>
            <a:br>
              <a:rPr lang="en-US" dirty="0" smtClean="0"/>
            </a:br>
            <a:r>
              <a:rPr lang="en-US" dirty="0" smtClean="0"/>
              <a:t>Deliverable due Week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the Alpha thoroughly with your user base – you </a:t>
            </a:r>
            <a:r>
              <a:rPr lang="en-US" b="1" dirty="0" smtClean="0"/>
              <a:t>MUST</a:t>
            </a:r>
            <a:r>
              <a:rPr lang="en-US" dirty="0" smtClean="0"/>
              <a:t> test outside your team</a:t>
            </a:r>
          </a:p>
          <a:p>
            <a:r>
              <a:rPr lang="en-US" dirty="0" smtClean="0"/>
              <a:t>Record the results in your online process log and present each week</a:t>
            </a:r>
          </a:p>
          <a:p>
            <a:r>
              <a:rPr lang="en-US" dirty="0" err="1" smtClean="0"/>
              <a:t>Prioritise</a:t>
            </a:r>
            <a:r>
              <a:rPr lang="en-US" dirty="0" smtClean="0"/>
              <a:t> issues and fix them</a:t>
            </a:r>
          </a:p>
          <a:p>
            <a:r>
              <a:rPr lang="en-US" b="1" dirty="0" smtClean="0"/>
              <a:t>NB</a:t>
            </a:r>
            <a:r>
              <a:rPr lang="en-US" dirty="0" smtClean="0"/>
              <a:t>: you cannot not fix everything, </a:t>
            </a:r>
            <a:r>
              <a:rPr lang="en-US" dirty="0" err="1" smtClean="0"/>
              <a:t>prioritise</a:t>
            </a:r>
            <a:r>
              <a:rPr lang="en-US" dirty="0" smtClean="0"/>
              <a:t> the issues – log this in the process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7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Phase</a:t>
            </a:r>
            <a:br>
              <a:rPr lang="en-US" dirty="0" smtClean="0"/>
            </a:br>
            <a:r>
              <a:rPr lang="en-US" dirty="0" smtClean="0"/>
              <a:t>Deliverable due Week 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phase you setup your Website to download an </a:t>
            </a:r>
            <a:r>
              <a:rPr lang="en-US" b="1" dirty="0"/>
              <a:t>i</a:t>
            </a:r>
            <a:r>
              <a:rPr lang="en-US" b="1" dirty="0" smtClean="0"/>
              <a:t>nstallable</a:t>
            </a:r>
            <a:r>
              <a:rPr lang="en-US" dirty="0" smtClean="0"/>
              <a:t> version of the game</a:t>
            </a:r>
          </a:p>
          <a:p>
            <a:r>
              <a:rPr lang="en-US" dirty="0" smtClean="0"/>
              <a:t>Setting up the installable version of the game is non-trivial, so it needs time</a:t>
            </a:r>
          </a:p>
          <a:p>
            <a:r>
              <a:rPr lang="en-US" dirty="0" smtClean="0"/>
              <a:t>Create a marketing campaign to increase exposure – </a:t>
            </a:r>
            <a:r>
              <a:rPr lang="en-US" dirty="0"/>
              <a:t>F</a:t>
            </a:r>
            <a:r>
              <a:rPr lang="en-US" dirty="0" smtClean="0"/>
              <a:t>acebook, Twitter, </a:t>
            </a:r>
            <a:r>
              <a:rPr lang="en-US" dirty="0" err="1" smtClean="0"/>
              <a:t>Sumea</a:t>
            </a:r>
            <a:r>
              <a:rPr lang="en-US" dirty="0" smtClean="0"/>
              <a:t>, </a:t>
            </a:r>
            <a:r>
              <a:rPr lang="en-US" dirty="0" err="1" smtClean="0"/>
              <a:t>IndieDB</a:t>
            </a:r>
            <a:r>
              <a:rPr lang="en-US" dirty="0" smtClean="0"/>
              <a:t>, Google Analytics</a:t>
            </a:r>
          </a:p>
          <a:p>
            <a:r>
              <a:rPr lang="en-US" dirty="0" smtClean="0"/>
              <a:t>And so 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3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Finished Game – easily installable on target hardware – Clean GPS515 Alien or Android</a:t>
            </a:r>
          </a:p>
          <a:p>
            <a:r>
              <a:rPr lang="en-US" dirty="0" smtClean="0"/>
              <a:t>Website – to market and deliver your game</a:t>
            </a:r>
          </a:p>
          <a:p>
            <a:r>
              <a:rPr lang="en-US" dirty="0"/>
              <a:t>Final </a:t>
            </a:r>
            <a:r>
              <a:rPr lang="en-US" dirty="0" smtClean="0"/>
              <a:t>Presentation – Week </a:t>
            </a:r>
            <a:r>
              <a:rPr lang="en-US" dirty="0"/>
              <a:t>14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Process – 40% Week 13</a:t>
            </a:r>
          </a:p>
          <a:p>
            <a:r>
              <a:rPr lang="en-US" dirty="0" smtClean="0"/>
              <a:t>Project Deliverables – 60% Week 13 &amp; 14</a:t>
            </a:r>
          </a:p>
          <a:p>
            <a:pPr lvl="1"/>
            <a:r>
              <a:rPr lang="en-US" dirty="0" smtClean="0"/>
              <a:t>Published Game – Week 13</a:t>
            </a:r>
            <a:endParaRPr lang="en-US" dirty="0"/>
          </a:p>
          <a:p>
            <a:pPr lvl="1"/>
            <a:r>
              <a:rPr lang="en-US" dirty="0" smtClean="0"/>
              <a:t>Project Presentation – Week 14</a:t>
            </a:r>
          </a:p>
          <a:p>
            <a:r>
              <a:rPr lang="en-US" dirty="0" smtClean="0"/>
              <a:t>I will now show you the CRAs – please get familiar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8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Polish is the theme for the unit</a:t>
            </a:r>
          </a:p>
          <a:p>
            <a:r>
              <a:rPr lang="en-US" dirty="0" smtClean="0"/>
              <a:t>INB379 was about testing good ideas</a:t>
            </a:r>
          </a:p>
          <a:p>
            <a:r>
              <a:rPr lang="en-US" dirty="0" smtClean="0"/>
              <a:t>INB380 is about </a:t>
            </a:r>
            <a:r>
              <a:rPr lang="en-US" b="1" dirty="0" smtClean="0"/>
              <a:t>polished</a:t>
            </a:r>
            <a:r>
              <a:rPr lang="en-US" dirty="0" smtClean="0"/>
              <a:t> games</a:t>
            </a:r>
          </a:p>
          <a:p>
            <a:r>
              <a:rPr lang="en-US" dirty="0" smtClean="0"/>
              <a:t>You have to have a master </a:t>
            </a:r>
            <a:r>
              <a:rPr lang="en-US" b="1" dirty="0" smtClean="0"/>
              <a:t>craftsperson/maker</a:t>
            </a:r>
            <a:r>
              <a:rPr lang="en-US" dirty="0" smtClean="0"/>
              <a:t> attitude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2037" r="12037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Class Work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That is, the highest grade can walk into a postgraduate course anywhere in the world</a:t>
            </a:r>
          </a:p>
          <a:p>
            <a:r>
              <a:rPr lang="en-US" dirty="0" smtClean="0"/>
              <a:t>Is world class </a:t>
            </a:r>
            <a:r>
              <a:rPr lang="en-US" b="1" dirty="0" smtClean="0"/>
              <a:t>student</a:t>
            </a:r>
            <a:r>
              <a:rPr lang="en-US" dirty="0" smtClean="0"/>
              <a:t> work</a:t>
            </a:r>
          </a:p>
          <a:p>
            <a:r>
              <a:rPr lang="en-US" b="1" dirty="0" smtClean="0"/>
              <a:t>Outcomes </a:t>
            </a:r>
            <a:r>
              <a:rPr lang="en-US" dirty="0" smtClean="0"/>
              <a:t>based – just like industry</a:t>
            </a:r>
          </a:p>
          <a:p>
            <a:r>
              <a:rPr lang="en-US" dirty="0" smtClean="0"/>
              <a:t>If you </a:t>
            </a:r>
            <a:r>
              <a:rPr lang="en-US" b="1" dirty="0" smtClean="0"/>
              <a:t>do</a:t>
            </a:r>
            <a:r>
              <a:rPr lang="en-US" dirty="0" smtClean="0"/>
              <a:t> what we tell you, you get a </a:t>
            </a:r>
            <a:r>
              <a:rPr lang="en-US" b="1" dirty="0" smtClean="0"/>
              <a:t>4-5</a:t>
            </a:r>
          </a:p>
          <a:p>
            <a:r>
              <a:rPr lang="en-US" dirty="0" smtClean="0"/>
              <a:t>If you </a:t>
            </a:r>
            <a:r>
              <a:rPr lang="en-US" b="1" dirty="0" smtClean="0"/>
              <a:t>exceed </a:t>
            </a:r>
            <a:r>
              <a:rPr lang="en-US" dirty="0" smtClean="0"/>
              <a:t>what we tell you, then you get </a:t>
            </a:r>
            <a:r>
              <a:rPr lang="en-US" b="1" dirty="0" smtClean="0"/>
              <a:t>6-7</a:t>
            </a:r>
            <a:endParaRPr lang="en-US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QUT World Class – 2010</a:t>
            </a:r>
            <a:br>
              <a:rPr lang="en-US" dirty="0" smtClean="0"/>
            </a:br>
            <a:r>
              <a:rPr lang="en-US" dirty="0" smtClean="0"/>
              <a:t>SPAI</a:t>
            </a:r>
            <a:r>
              <a:rPr lang="en-US" dirty="0"/>
              <a:t> </a:t>
            </a:r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//No Comment winners of the </a:t>
            </a:r>
            <a:r>
              <a:rPr lang="en-US" dirty="0" err="1" smtClean="0"/>
              <a:t>IndieDB</a:t>
            </a:r>
            <a:r>
              <a:rPr lang="en-US" dirty="0" smtClean="0"/>
              <a:t> best UDK game 2010!</a:t>
            </a:r>
          </a:p>
          <a:p>
            <a:r>
              <a:rPr lang="en-US" dirty="0" smtClean="0"/>
              <a:t>Presented to Epic Games in US</a:t>
            </a:r>
          </a:p>
          <a:p>
            <a:r>
              <a:rPr lang="en-US" dirty="0" smtClean="0"/>
              <a:t>Then presented at US East Coast Games Conference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3712" r="23712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QUT World Class </a:t>
            </a:r>
            <a:r>
              <a:rPr lang="en-US" dirty="0" smtClean="0"/>
              <a:t>– 2011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Stranded and </a:t>
            </a:r>
            <a:r>
              <a:rPr lang="en-US" dirty="0" err="1"/>
              <a:t>Awien</a:t>
            </a:r>
            <a:r>
              <a:rPr lang="en-US" dirty="0"/>
              <a:t> Ambush making the top ten on </a:t>
            </a:r>
            <a:r>
              <a:rPr lang="en-US" dirty="0" err="1"/>
              <a:t>IndieDB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NB: </a:t>
            </a:r>
            <a:r>
              <a:rPr lang="en-US" dirty="0" err="1" smtClean="0"/>
              <a:t>Minecraft</a:t>
            </a:r>
            <a:r>
              <a:rPr lang="en-US" dirty="0" smtClean="0"/>
              <a:t> </a:t>
            </a:r>
            <a:r>
              <a:rPr lang="en-US" dirty="0"/>
              <a:t>is the top game on </a:t>
            </a:r>
            <a:r>
              <a:rPr lang="en-US" dirty="0" err="1" smtClean="0"/>
              <a:t>IndieDB</a:t>
            </a:r>
            <a:endParaRPr lang="en-US" dirty="0"/>
          </a:p>
          <a:p>
            <a:r>
              <a:rPr lang="en-US" dirty="0" err="1"/>
              <a:t>Manastorm</a:t>
            </a:r>
            <a:r>
              <a:rPr lang="en-US" dirty="0"/>
              <a:t> </a:t>
            </a:r>
            <a:r>
              <a:rPr lang="en-US" dirty="0" smtClean="0"/>
              <a:t>made top </a:t>
            </a:r>
            <a:r>
              <a:rPr lang="en-US" dirty="0"/>
              <a:t>fifty on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en-US" dirty="0" smtClean="0"/>
              <a:t>Australia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3271" r="-1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8826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QUT World Class –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Applied Science, </a:t>
            </a:r>
            <a:r>
              <a:rPr lang="en-US" dirty="0" err="1" smtClean="0"/>
              <a:t>Torak</a:t>
            </a:r>
            <a:r>
              <a:rPr lang="en-US" dirty="0" smtClean="0"/>
              <a:t>, Crank and others made top ten Indie DB and featured on banner</a:t>
            </a:r>
          </a:p>
          <a:p>
            <a:r>
              <a:rPr lang="en-US" dirty="0" smtClean="0"/>
              <a:t>Right Pedal games invited </a:t>
            </a:r>
            <a:r>
              <a:rPr lang="en-US" dirty="0" err="1" smtClean="0"/>
              <a:t>Illuminarty</a:t>
            </a:r>
            <a:r>
              <a:rPr lang="en-US" dirty="0" smtClean="0"/>
              <a:t>, Inertial Bash and Robot Misfits to pitch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28413" r="-28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/>
              <a:t>Lecture Contents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/>
              <a:t>Unit Preamble</a:t>
            </a:r>
            <a:endParaRPr lang="en-AU" dirty="0" smtClean="0"/>
          </a:p>
          <a:p>
            <a:pPr eaLnBrk="1" hangingPunct="1"/>
            <a:r>
              <a:rPr lang="en-AU" dirty="0" smtClean="0"/>
              <a:t>Motivation and Aims</a:t>
            </a:r>
          </a:p>
          <a:p>
            <a:pPr eaLnBrk="1" hangingPunct="1"/>
            <a:r>
              <a:rPr lang="en-AU" dirty="0" smtClean="0"/>
              <a:t>Outcomes</a:t>
            </a:r>
          </a:p>
          <a:p>
            <a:pPr eaLnBrk="1" hangingPunct="1"/>
            <a:r>
              <a:rPr lang="en-AU" dirty="0" smtClean="0"/>
              <a:t>Processes</a:t>
            </a:r>
          </a:p>
          <a:p>
            <a:pPr eaLnBrk="1" hangingPunct="1"/>
            <a:r>
              <a:rPr lang="en-AU" dirty="0" smtClean="0"/>
              <a:t>Assessments</a:t>
            </a:r>
          </a:p>
          <a:p>
            <a:pPr eaLnBrk="1" hangingPunct="1"/>
            <a:r>
              <a:rPr lang="en-AU" dirty="0" smtClean="0"/>
              <a:t>Subversion Repository</a:t>
            </a:r>
          </a:p>
          <a:p>
            <a:pPr eaLnBrk="1" hangingPunct="1"/>
            <a:endParaRPr lang="en-AU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QUT World Class – Pressurizer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Best executed game we have seen</a:t>
            </a:r>
          </a:p>
          <a:p>
            <a:r>
              <a:rPr lang="en-US" dirty="0" smtClean="0"/>
              <a:t>Best team practices</a:t>
            </a:r>
          </a:p>
          <a:p>
            <a:pPr lvl="1"/>
            <a:r>
              <a:rPr lang="en-US" dirty="0" smtClean="0"/>
              <a:t>Productive – many levels</a:t>
            </a:r>
          </a:p>
          <a:p>
            <a:pPr lvl="1"/>
            <a:r>
              <a:rPr lang="en-US" dirty="0" smtClean="0"/>
              <a:t>Well Managed – they tracked their backlog burn down</a:t>
            </a:r>
          </a:p>
          <a:p>
            <a:pPr lvl="1"/>
            <a:r>
              <a:rPr lang="en-US" dirty="0" smtClean="0"/>
              <a:t>Appropriate Risk – managed to get it onto the Cube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4086" b="-240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218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World Class - 2014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310" b="-1074"/>
          <a:stretch/>
        </p:blipFill>
        <p:spPr>
          <a:xfrm>
            <a:off x="4644008" y="1556792"/>
            <a:ext cx="4038600" cy="23114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err="1" smtClean="0"/>
              <a:t>Azuruk</a:t>
            </a:r>
            <a:r>
              <a:rPr lang="en-AU" dirty="0" smtClean="0"/>
              <a:t> – visually beautiful game</a:t>
            </a:r>
          </a:p>
          <a:p>
            <a:r>
              <a:rPr lang="en-AU" dirty="0" smtClean="0"/>
              <a:t>Primitives – great uptake by social networks – 1,200 followers in ~2 weeks, briefly 2</a:t>
            </a:r>
            <a:r>
              <a:rPr lang="en-AU" baseline="30000" dirty="0" smtClean="0"/>
              <a:t>nd</a:t>
            </a:r>
            <a:r>
              <a:rPr lang="en-AU" dirty="0" smtClean="0"/>
              <a:t> place on </a:t>
            </a:r>
            <a:r>
              <a:rPr lang="en-AU" dirty="0" err="1" smtClean="0"/>
              <a:t>IndieDB</a:t>
            </a:r>
            <a:endParaRPr lang="en-AU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/>
          <a:srcRect l="12058" r="12058"/>
          <a:stretch>
            <a:fillRect/>
          </a:stretch>
        </p:blipFill>
        <p:spPr bwMode="auto">
          <a:xfrm>
            <a:off x="5364088" y="3933056"/>
            <a:ext cx="2448272" cy="241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6883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42594"/>
          </a:xfrm>
        </p:spPr>
        <p:txBody>
          <a:bodyPr/>
          <a:lstStyle/>
          <a:p>
            <a:r>
              <a:rPr lang="en-US" sz="6600" dirty="0" smtClean="0"/>
              <a:t>Conscientiousness!</a:t>
            </a:r>
            <a:endParaRPr lang="en-US" sz="6600" dirty="0"/>
          </a:p>
        </p:txBody>
      </p:sp>
      <p:sp>
        <p:nvSpPr>
          <p:cNvPr id="2" name="Rectangle 1"/>
          <p:cNvSpPr/>
          <p:nvPr/>
        </p:nvSpPr>
        <p:spPr>
          <a:xfrm>
            <a:off x="467544" y="4653136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AU" dirty="0" smtClean="0"/>
              <a:t>See</a:t>
            </a:r>
            <a:r>
              <a:rPr lang="en-AU" dirty="0"/>
              <a:t>:  Higgins, D.M.; Peterson, J.B.; Lee, A.; </a:t>
            </a:r>
            <a:r>
              <a:rPr lang="en-AU" dirty="0" err="1"/>
              <a:t>Pihl</a:t>
            </a:r>
            <a:r>
              <a:rPr lang="en-AU" dirty="0"/>
              <a:t>, R.O. (2007). "Prefrontal cognitive ability, intelligence, Big Five personality and the prediction of advanced academic and workplace performance". Journal of Personality and Social Psychology 93: 298–319. doi:10.1037/0022-3514.93.2.298.</a:t>
            </a:r>
          </a:p>
        </p:txBody>
      </p:sp>
    </p:spTree>
    <p:extLst>
      <p:ext uri="{BB962C8B-B14F-4D97-AF65-F5344CB8AC3E}">
        <p14:creationId xmlns:p14="http://schemas.microsoft.com/office/powerpoint/2010/main" val="2389685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INB380 Work - 2010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 smtClean="0">
                <a:hlinkClick r:id="rId2"/>
              </a:rPr>
              <a:t>www.eternalduskgame.com</a:t>
            </a:r>
          </a:p>
          <a:p>
            <a:r>
              <a:rPr lang="pl-PL" dirty="0" smtClean="0">
                <a:hlinkClick r:id="rId2"/>
              </a:rPr>
              <a:t>www.rockinmoses.com</a:t>
            </a:r>
            <a:r>
              <a:rPr lang="pl-PL" dirty="0">
                <a:hlinkClick r:id="rId2"/>
              </a:rPr>
              <a:t>/</a:t>
            </a:r>
            <a:r>
              <a:rPr lang="pl-PL" dirty="0" smtClean="0">
                <a:hlinkClick r:id="rId2"/>
              </a:rPr>
              <a:t>cloud9</a:t>
            </a:r>
            <a:endParaRPr lang="pl-PL" dirty="0"/>
          </a:p>
          <a:p>
            <a:r>
              <a:rPr lang="pl-PL" dirty="0">
                <a:hlinkClick r:id="rId3"/>
              </a:rPr>
              <a:t>www.pineapplefishstudios.com/</a:t>
            </a:r>
            <a:endParaRPr lang="pl-PL" dirty="0"/>
          </a:p>
          <a:p>
            <a:r>
              <a:rPr lang="pl-PL" dirty="0">
                <a:hlinkClick r:id="rId4"/>
              </a:rPr>
              <a:t>www.elementalistgame.com/</a:t>
            </a:r>
            <a:endParaRPr lang="pl-PL" dirty="0"/>
          </a:p>
          <a:p>
            <a:r>
              <a:rPr lang="pl-PL" dirty="0">
                <a:hlinkClick r:id="rId5"/>
              </a:rPr>
              <a:t>www.indiedb.com/games/bear-story</a:t>
            </a:r>
            <a:endParaRPr lang="pl-PL" dirty="0"/>
          </a:p>
          <a:p>
            <a:r>
              <a:rPr lang="pl-PL" dirty="0">
                <a:hlinkClick r:id="rId6"/>
              </a:rPr>
              <a:t>www.badsciencegame.com/index.html</a:t>
            </a:r>
            <a:endParaRPr lang="pl-PL" dirty="0"/>
          </a:p>
          <a:p>
            <a:r>
              <a:rPr lang="pl-PL" dirty="0">
                <a:hlinkClick r:id="rId7"/>
              </a:rPr>
              <a:t>www.indiedb.com/games/spai</a:t>
            </a:r>
            <a:endParaRPr lang="pl-PL" dirty="0"/>
          </a:p>
          <a:p>
            <a:r>
              <a:rPr lang="pl-PL" dirty="0">
                <a:hlinkClick r:id="rId8"/>
              </a:rPr>
              <a:t>sites.google.com/site/fungiochi2010/home</a:t>
            </a:r>
            <a:endParaRPr lang="pl-PL" dirty="0"/>
          </a:p>
          <a:p>
            <a:r>
              <a:rPr lang="pl-PL" dirty="0">
                <a:hlinkClick r:id="rId9"/>
              </a:rPr>
              <a:t>www.kungfuteachergame.com/</a:t>
            </a:r>
            <a:endParaRPr lang="pl-PL" dirty="0"/>
          </a:p>
          <a:p>
            <a:r>
              <a:rPr lang="pl-PL" dirty="0" smtClean="0">
                <a:hlinkClick r:id="rId10"/>
              </a:rPr>
              <a:t>www.noahsjungle.com</a:t>
            </a:r>
            <a:r>
              <a:rPr lang="pl-PL" dirty="0">
                <a:hlinkClick r:id="rId10"/>
              </a:rPr>
              <a:t>/</a:t>
            </a:r>
            <a:endParaRPr lang="pl-PL" dirty="0"/>
          </a:p>
          <a:p>
            <a:r>
              <a:rPr lang="pl-PL" dirty="0" err="1" smtClean="0">
                <a:hlinkClick r:id="rId11"/>
              </a:rPr>
              <a:t>www.indiedb.com</a:t>
            </a:r>
            <a:r>
              <a:rPr lang="pl-PL" dirty="0">
                <a:hlinkClick r:id="rId11"/>
              </a:rPr>
              <a:t>/</a:t>
            </a:r>
            <a:r>
              <a:rPr lang="pl-PL" dirty="0" err="1">
                <a:hlinkClick r:id="rId11"/>
              </a:rPr>
              <a:t>games</a:t>
            </a:r>
            <a:r>
              <a:rPr lang="pl-PL" dirty="0">
                <a:hlinkClick r:id="rId11"/>
              </a:rPr>
              <a:t>/</a:t>
            </a:r>
            <a:r>
              <a:rPr lang="pl-PL" dirty="0" err="1" smtClean="0">
                <a:hlinkClick r:id="rId11"/>
              </a:rPr>
              <a:t>slipstream</a:t>
            </a:r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6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INB380 Work - 2011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hlinkClick r:id="rId2"/>
              </a:rPr>
              <a:t>www.indiedb.com</a:t>
            </a:r>
            <a:r>
              <a:rPr lang="en-US" dirty="0">
                <a:hlinkClick r:id="rId2"/>
              </a:rPr>
              <a:t>/games/manastorm-lust-for-</a:t>
            </a:r>
            <a:r>
              <a:rPr lang="en-US" dirty="0" smtClean="0">
                <a:hlinkClick r:id="rId2"/>
              </a:rPr>
              <a:t>guts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www.indiedb.com</a:t>
            </a:r>
            <a:r>
              <a:rPr lang="en-US" dirty="0">
                <a:hlinkClick r:id="rId3"/>
              </a:rPr>
              <a:t>/games/awien-ambush</a:t>
            </a:r>
            <a:r>
              <a:rPr lang="en-US" dirty="0"/>
              <a:t> </a:t>
            </a:r>
          </a:p>
          <a:p>
            <a:r>
              <a:rPr lang="en-US" dirty="0" smtClean="0">
                <a:hlinkClick r:id="rId4"/>
              </a:rPr>
              <a:t>www.indiedb.com</a:t>
            </a:r>
            <a:r>
              <a:rPr lang="en-US" dirty="0">
                <a:hlinkClick r:id="rId4"/>
              </a:rPr>
              <a:t>/games/art-of-</a:t>
            </a:r>
            <a:r>
              <a:rPr lang="en-US" dirty="0" smtClean="0">
                <a:hlinkClick r:id="rId4"/>
              </a:rPr>
              <a:t>defence</a:t>
            </a:r>
            <a:endParaRPr lang="en-US" dirty="0"/>
          </a:p>
          <a:p>
            <a:r>
              <a:rPr lang="en-US" dirty="0" smtClean="0">
                <a:hlinkClick r:id="rId5"/>
              </a:rPr>
              <a:t>www.indiedb.com</a:t>
            </a:r>
            <a:r>
              <a:rPr lang="en-US" dirty="0">
                <a:hlinkClick r:id="rId5"/>
              </a:rPr>
              <a:t>/games/schools-out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www.indiedb.com</a:t>
            </a:r>
            <a:r>
              <a:rPr lang="en-US" dirty="0">
                <a:hlinkClick r:id="rId6"/>
              </a:rPr>
              <a:t>/games/stranded</a:t>
            </a:r>
            <a:r>
              <a:rPr lang="en-US" dirty="0"/>
              <a:t> </a:t>
            </a:r>
          </a:p>
          <a:p>
            <a:r>
              <a:rPr lang="en-US" dirty="0" smtClean="0">
                <a:hlinkClick r:id="rId7"/>
              </a:rPr>
              <a:t>www.indiedb.com</a:t>
            </a:r>
            <a:r>
              <a:rPr lang="en-US" dirty="0">
                <a:hlinkClick r:id="rId7"/>
              </a:rPr>
              <a:t>/games/synergy</a:t>
            </a:r>
            <a:r>
              <a:rPr lang="en-US" dirty="0"/>
              <a:t> </a:t>
            </a:r>
          </a:p>
          <a:p>
            <a:r>
              <a:rPr lang="en-US" dirty="0" smtClean="0">
                <a:hlinkClick r:id="rId8"/>
              </a:rPr>
              <a:t>www.indiedb.com</a:t>
            </a:r>
            <a:r>
              <a:rPr lang="en-US" dirty="0">
                <a:hlinkClick r:id="rId8"/>
              </a:rPr>
              <a:t>/games/abzorb</a:t>
            </a:r>
            <a:r>
              <a:rPr lang="en-US" dirty="0"/>
              <a:t> </a:t>
            </a:r>
          </a:p>
          <a:p>
            <a:r>
              <a:rPr lang="en-US" dirty="0" smtClean="0">
                <a:hlinkClick r:id="rId9"/>
              </a:rPr>
              <a:t>www.indiedb.com</a:t>
            </a:r>
            <a:r>
              <a:rPr lang="en-US" dirty="0">
                <a:hlinkClick r:id="rId9"/>
              </a:rPr>
              <a:t>/games/</a:t>
            </a:r>
            <a:r>
              <a:rPr lang="en-US" dirty="0" smtClean="0">
                <a:hlinkClick r:id="rId9"/>
              </a:rPr>
              <a:t>scrapped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www.indiedb.com</a:t>
            </a:r>
            <a:r>
              <a:rPr lang="en-US" dirty="0">
                <a:hlinkClick r:id="rId10"/>
              </a:rPr>
              <a:t>/games/stick-</a:t>
            </a:r>
            <a:r>
              <a:rPr lang="en-US" dirty="0" smtClean="0">
                <a:hlinkClick r:id="rId10"/>
              </a:rPr>
              <a:t>ninja</a:t>
            </a:r>
            <a:endParaRPr lang="en-US" dirty="0" smtClean="0"/>
          </a:p>
          <a:p>
            <a:r>
              <a:rPr lang="en-US" dirty="0" smtClean="0">
                <a:hlinkClick r:id="rId11"/>
              </a:rPr>
              <a:t>www.indiedb.com</a:t>
            </a:r>
            <a:r>
              <a:rPr lang="en-US" dirty="0">
                <a:hlinkClick r:id="rId11"/>
              </a:rPr>
              <a:t>/games/</a:t>
            </a:r>
            <a:r>
              <a:rPr lang="en-US" dirty="0" smtClean="0">
                <a:hlinkClick r:id="rId11"/>
              </a:rPr>
              <a:t>spectrum</a:t>
            </a:r>
            <a:endParaRPr lang="en-US" dirty="0" smtClean="0"/>
          </a:p>
          <a:p>
            <a:r>
              <a:rPr lang="en-US" dirty="0" smtClean="0">
                <a:hlinkClick r:id="rId12"/>
              </a:rPr>
              <a:t>www.indiedb.com</a:t>
            </a:r>
            <a:r>
              <a:rPr lang="en-US" dirty="0">
                <a:hlinkClick r:id="rId12"/>
              </a:rPr>
              <a:t>/games/</a:t>
            </a:r>
            <a:r>
              <a:rPr lang="en-US" dirty="0" smtClean="0">
                <a:hlinkClick r:id="rId12"/>
              </a:rPr>
              <a:t>morvennan</a:t>
            </a:r>
            <a:endParaRPr lang="en-US" dirty="0" smtClean="0"/>
          </a:p>
          <a:p>
            <a:r>
              <a:rPr lang="en-US" dirty="0" smtClean="0">
                <a:hlinkClick r:id="rId13"/>
              </a:rPr>
              <a:t>www.indiedb.com</a:t>
            </a:r>
            <a:r>
              <a:rPr lang="en-US" dirty="0">
                <a:hlinkClick r:id="rId13"/>
              </a:rPr>
              <a:t>/games/unleashed</a:t>
            </a:r>
            <a:r>
              <a:rPr lang="en-US" dirty="0"/>
              <a:t> </a:t>
            </a:r>
          </a:p>
          <a:p>
            <a:r>
              <a:rPr lang="en-US" dirty="0" smtClean="0">
                <a:hlinkClick r:id="rId14"/>
              </a:rPr>
              <a:t>www.indiedb.com</a:t>
            </a:r>
            <a:r>
              <a:rPr lang="en-US" dirty="0">
                <a:hlinkClick r:id="rId14"/>
              </a:rPr>
              <a:t>/members/hover-</a:t>
            </a:r>
            <a:r>
              <a:rPr lang="en-US" dirty="0" smtClean="0">
                <a:hlinkClick r:id="rId14"/>
              </a:rPr>
              <a:t>game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0296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INB380 Work 2012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544" y="1772816"/>
            <a:ext cx="82089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2"/>
              </a:rPr>
              <a:t>http://</a:t>
            </a:r>
            <a:r>
              <a:rPr lang="pl-PL" dirty="0" err="1" smtClean="0">
                <a:hlinkClick r:id="rId2"/>
              </a:rPr>
              <a:t>www.indiedb.com</a:t>
            </a:r>
            <a:r>
              <a:rPr lang="pl-PL" dirty="0" smtClean="0">
                <a:hlinkClick r:id="rId2"/>
              </a:rPr>
              <a:t>/</a:t>
            </a:r>
            <a:r>
              <a:rPr lang="pl-PL" dirty="0" err="1" smtClean="0">
                <a:hlinkClick r:id="rId2"/>
              </a:rPr>
              <a:t>games</a:t>
            </a:r>
            <a:r>
              <a:rPr lang="pl-PL" dirty="0" smtClean="0">
                <a:hlinkClick r:id="rId2"/>
              </a:rPr>
              <a:t>/</a:t>
            </a:r>
            <a:r>
              <a:rPr lang="pl-PL" dirty="0" err="1" smtClean="0">
                <a:hlinkClick r:id="rId2"/>
              </a:rPr>
              <a:t>crank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3"/>
              </a:rPr>
              <a:t>http://</a:t>
            </a:r>
            <a:r>
              <a:rPr lang="pl-PL" dirty="0" err="1" smtClean="0">
                <a:hlinkClick r:id="rId3"/>
              </a:rPr>
              <a:t>www.indiedb.com</a:t>
            </a:r>
            <a:r>
              <a:rPr lang="pl-PL" dirty="0" smtClean="0">
                <a:hlinkClick r:id="rId3"/>
              </a:rPr>
              <a:t>/</a:t>
            </a:r>
            <a:r>
              <a:rPr lang="pl-PL" dirty="0" err="1" smtClean="0">
                <a:hlinkClick r:id="rId3"/>
              </a:rPr>
              <a:t>games</a:t>
            </a:r>
            <a:r>
              <a:rPr lang="pl-PL" dirty="0" smtClean="0">
                <a:hlinkClick r:id="rId3"/>
              </a:rPr>
              <a:t>/applied-science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4"/>
              </a:rPr>
              <a:t>http://</a:t>
            </a:r>
            <a:r>
              <a:rPr lang="pl-PL" dirty="0" err="1" smtClean="0">
                <a:hlinkClick r:id="rId4"/>
              </a:rPr>
              <a:t>www.indiedb.com</a:t>
            </a:r>
            <a:r>
              <a:rPr lang="pl-PL" dirty="0" smtClean="0">
                <a:hlinkClick r:id="rId4"/>
              </a:rPr>
              <a:t>/</a:t>
            </a:r>
            <a:r>
              <a:rPr lang="pl-PL" dirty="0" err="1" smtClean="0">
                <a:hlinkClick r:id="rId4"/>
              </a:rPr>
              <a:t>games</a:t>
            </a:r>
            <a:r>
              <a:rPr lang="pl-PL" dirty="0" smtClean="0">
                <a:hlinkClick r:id="rId4"/>
              </a:rPr>
              <a:t>/robot-</a:t>
            </a:r>
            <a:r>
              <a:rPr lang="pl-PL" dirty="0" err="1" smtClean="0">
                <a:hlinkClick r:id="rId4"/>
              </a:rPr>
              <a:t>misfits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5"/>
              </a:rPr>
              <a:t>http://</a:t>
            </a:r>
            <a:r>
              <a:rPr lang="pl-PL" dirty="0" err="1" smtClean="0">
                <a:hlinkClick r:id="rId5"/>
              </a:rPr>
              <a:t>www.indiedb.com</a:t>
            </a:r>
            <a:r>
              <a:rPr lang="pl-PL" dirty="0" smtClean="0">
                <a:hlinkClick r:id="rId5"/>
              </a:rPr>
              <a:t>/</a:t>
            </a:r>
            <a:r>
              <a:rPr lang="pl-PL" dirty="0" err="1" smtClean="0">
                <a:hlinkClick r:id="rId5"/>
              </a:rPr>
              <a:t>games</a:t>
            </a:r>
            <a:r>
              <a:rPr lang="pl-PL" dirty="0" smtClean="0">
                <a:hlinkClick r:id="rId5"/>
              </a:rPr>
              <a:t>/</a:t>
            </a:r>
            <a:r>
              <a:rPr lang="pl-PL" dirty="0" err="1" smtClean="0">
                <a:hlinkClick r:id="rId5"/>
              </a:rPr>
              <a:t>torak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6"/>
              </a:rPr>
              <a:t>http://</a:t>
            </a:r>
            <a:r>
              <a:rPr lang="pl-PL" dirty="0" err="1" smtClean="0">
                <a:hlinkClick r:id="rId6"/>
              </a:rPr>
              <a:t>www.indiedb.com</a:t>
            </a:r>
            <a:r>
              <a:rPr lang="pl-PL" dirty="0" smtClean="0">
                <a:hlinkClick r:id="rId6"/>
              </a:rPr>
              <a:t>/</a:t>
            </a:r>
            <a:r>
              <a:rPr lang="pl-PL" dirty="0" err="1" smtClean="0">
                <a:hlinkClick r:id="rId6"/>
              </a:rPr>
              <a:t>games</a:t>
            </a:r>
            <a:r>
              <a:rPr lang="pl-PL" dirty="0" smtClean="0">
                <a:hlinkClick r:id="rId6"/>
              </a:rPr>
              <a:t>/</a:t>
            </a:r>
            <a:r>
              <a:rPr lang="pl-PL" dirty="0" err="1" smtClean="0">
                <a:hlinkClick r:id="rId6"/>
              </a:rPr>
              <a:t>illuminarty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7"/>
              </a:rPr>
              <a:t>http://</a:t>
            </a:r>
            <a:r>
              <a:rPr lang="pl-PL" dirty="0" err="1" smtClean="0">
                <a:hlinkClick r:id="rId7"/>
              </a:rPr>
              <a:t>www.indiedb.com</a:t>
            </a:r>
            <a:r>
              <a:rPr lang="pl-PL" dirty="0" smtClean="0">
                <a:hlinkClick r:id="rId7"/>
              </a:rPr>
              <a:t>/</a:t>
            </a:r>
            <a:r>
              <a:rPr lang="pl-PL" dirty="0" err="1" smtClean="0">
                <a:hlinkClick r:id="rId7"/>
              </a:rPr>
              <a:t>games</a:t>
            </a:r>
            <a:r>
              <a:rPr lang="pl-PL" dirty="0" smtClean="0">
                <a:hlinkClick r:id="rId7"/>
              </a:rPr>
              <a:t>/</a:t>
            </a:r>
            <a:r>
              <a:rPr lang="pl-PL" dirty="0" err="1" smtClean="0">
                <a:hlinkClick r:id="rId7"/>
              </a:rPr>
              <a:t>time</a:t>
            </a:r>
            <a:r>
              <a:rPr lang="pl-PL" dirty="0" smtClean="0">
                <a:hlinkClick r:id="rId7"/>
              </a:rPr>
              <a:t>-</a:t>
            </a:r>
            <a:r>
              <a:rPr lang="pl-PL" dirty="0" err="1" smtClean="0">
                <a:hlinkClick r:id="rId7"/>
              </a:rPr>
              <a:t>slash</a:t>
            </a:r>
            <a:r>
              <a:rPr lang="pl-PL" dirty="0" smtClean="0">
                <a:hlinkClick r:id="rId7"/>
              </a:rPr>
              <a:t>-</a:t>
            </a:r>
            <a:r>
              <a:rPr lang="pl-PL" dirty="0" err="1" smtClean="0">
                <a:hlinkClick r:id="rId7"/>
              </a:rPr>
              <a:t>clash</a:t>
            </a:r>
            <a:r>
              <a:rPr lang="pl-PL" dirty="0" smtClean="0">
                <a:hlinkClick r:id="rId7"/>
              </a:rPr>
              <a:t>-of-</a:t>
            </a:r>
            <a:r>
              <a:rPr lang="pl-PL" dirty="0" err="1" smtClean="0">
                <a:hlinkClick r:id="rId7"/>
              </a:rPr>
              <a:t>eras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8"/>
              </a:rPr>
              <a:t>http://</a:t>
            </a:r>
            <a:r>
              <a:rPr lang="pl-PL" dirty="0" err="1" smtClean="0">
                <a:hlinkClick r:id="rId8"/>
              </a:rPr>
              <a:t>www.indiedb.com</a:t>
            </a:r>
            <a:r>
              <a:rPr lang="pl-PL" dirty="0" smtClean="0">
                <a:hlinkClick r:id="rId8"/>
              </a:rPr>
              <a:t>/</a:t>
            </a:r>
            <a:r>
              <a:rPr lang="pl-PL" dirty="0" err="1" smtClean="0">
                <a:hlinkClick r:id="rId8"/>
              </a:rPr>
              <a:t>games</a:t>
            </a:r>
            <a:r>
              <a:rPr lang="pl-PL" dirty="0" smtClean="0">
                <a:hlinkClick r:id="rId8"/>
              </a:rPr>
              <a:t>/</a:t>
            </a:r>
            <a:r>
              <a:rPr lang="pl-PL" dirty="0" err="1" smtClean="0">
                <a:hlinkClick r:id="rId8"/>
              </a:rPr>
              <a:t>inertial-bash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9"/>
              </a:rPr>
              <a:t>http://</a:t>
            </a:r>
            <a:r>
              <a:rPr lang="pl-PL" dirty="0" err="1" smtClean="0">
                <a:hlinkClick r:id="rId9"/>
              </a:rPr>
              <a:t>www.indiedb.com</a:t>
            </a:r>
            <a:r>
              <a:rPr lang="pl-PL" dirty="0" smtClean="0">
                <a:hlinkClick r:id="rId9"/>
              </a:rPr>
              <a:t>/</a:t>
            </a:r>
            <a:r>
              <a:rPr lang="pl-PL" dirty="0" err="1" smtClean="0">
                <a:hlinkClick r:id="rId9"/>
              </a:rPr>
              <a:t>games</a:t>
            </a:r>
            <a:r>
              <a:rPr lang="pl-PL" dirty="0" smtClean="0">
                <a:hlinkClick r:id="rId9"/>
              </a:rPr>
              <a:t>/</a:t>
            </a:r>
            <a:r>
              <a:rPr lang="pl-PL" dirty="0" err="1" smtClean="0">
                <a:hlinkClick r:id="rId9"/>
              </a:rPr>
              <a:t>atomic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10"/>
              </a:rPr>
              <a:t>http://</a:t>
            </a:r>
            <a:r>
              <a:rPr lang="pl-PL" dirty="0" err="1" smtClean="0">
                <a:hlinkClick r:id="rId10"/>
              </a:rPr>
              <a:t>www.indiedb.com</a:t>
            </a:r>
            <a:r>
              <a:rPr lang="pl-PL" dirty="0" smtClean="0">
                <a:hlinkClick r:id="rId10"/>
              </a:rPr>
              <a:t>/</a:t>
            </a:r>
            <a:r>
              <a:rPr lang="pl-PL" dirty="0" err="1" smtClean="0">
                <a:hlinkClick r:id="rId10"/>
              </a:rPr>
              <a:t>games</a:t>
            </a:r>
            <a:r>
              <a:rPr lang="pl-PL" dirty="0" smtClean="0">
                <a:hlinkClick r:id="rId10"/>
              </a:rPr>
              <a:t>/</a:t>
            </a:r>
            <a:r>
              <a:rPr lang="pl-PL" dirty="0" err="1" smtClean="0">
                <a:hlinkClick r:id="rId10"/>
              </a:rPr>
              <a:t>catalyst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11"/>
              </a:rPr>
              <a:t>http://</a:t>
            </a:r>
            <a:r>
              <a:rPr lang="pl-PL" dirty="0" err="1" smtClean="0">
                <a:hlinkClick r:id="rId11"/>
              </a:rPr>
              <a:t>www.indiedb.com</a:t>
            </a:r>
            <a:r>
              <a:rPr lang="pl-PL" dirty="0" smtClean="0">
                <a:hlinkClick r:id="rId11"/>
              </a:rPr>
              <a:t>/</a:t>
            </a:r>
            <a:r>
              <a:rPr lang="pl-PL" dirty="0" err="1" smtClean="0">
                <a:hlinkClick r:id="rId11"/>
              </a:rPr>
              <a:t>games</a:t>
            </a:r>
            <a:r>
              <a:rPr lang="pl-PL" dirty="0" smtClean="0">
                <a:hlinkClick r:id="rId11"/>
              </a:rPr>
              <a:t>/</a:t>
            </a:r>
            <a:r>
              <a:rPr lang="pl-PL" dirty="0" err="1" smtClean="0">
                <a:hlinkClick r:id="rId11"/>
              </a:rPr>
              <a:t>rotation-fixation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12"/>
              </a:rPr>
              <a:t>http://</a:t>
            </a:r>
            <a:r>
              <a:rPr lang="pl-PL" dirty="0" err="1" smtClean="0">
                <a:hlinkClick r:id="rId12"/>
              </a:rPr>
              <a:t>www.indiedb.com</a:t>
            </a:r>
            <a:r>
              <a:rPr lang="pl-PL" dirty="0" smtClean="0">
                <a:hlinkClick r:id="rId12"/>
              </a:rPr>
              <a:t>/</a:t>
            </a:r>
            <a:r>
              <a:rPr lang="pl-PL" dirty="0" err="1" smtClean="0">
                <a:hlinkClick r:id="rId12"/>
              </a:rPr>
              <a:t>games</a:t>
            </a:r>
            <a:r>
              <a:rPr lang="pl-PL" dirty="0" smtClean="0">
                <a:hlinkClick r:id="rId12"/>
              </a:rPr>
              <a:t>/</a:t>
            </a:r>
            <a:r>
              <a:rPr lang="pl-PL" dirty="0" err="1" smtClean="0">
                <a:hlinkClick r:id="rId12"/>
              </a:rPr>
              <a:t>abnormals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13"/>
              </a:rPr>
              <a:t>http://</a:t>
            </a:r>
            <a:r>
              <a:rPr lang="pl-PL" dirty="0" err="1" smtClean="0">
                <a:hlinkClick r:id="rId13"/>
              </a:rPr>
              <a:t>www.indiedb.com</a:t>
            </a:r>
            <a:r>
              <a:rPr lang="pl-PL" dirty="0" smtClean="0">
                <a:hlinkClick r:id="rId13"/>
              </a:rPr>
              <a:t>/</a:t>
            </a:r>
            <a:r>
              <a:rPr lang="pl-PL" dirty="0" err="1" smtClean="0">
                <a:hlinkClick r:id="rId13"/>
              </a:rPr>
              <a:t>games</a:t>
            </a:r>
            <a:r>
              <a:rPr lang="pl-PL" dirty="0" smtClean="0">
                <a:hlinkClick r:id="rId13"/>
              </a:rPr>
              <a:t>/</a:t>
            </a:r>
            <a:r>
              <a:rPr lang="pl-PL" dirty="0" err="1" smtClean="0">
                <a:hlinkClick r:id="rId13"/>
              </a:rPr>
              <a:t>charnel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14"/>
              </a:rPr>
              <a:t>http://</a:t>
            </a:r>
            <a:r>
              <a:rPr lang="pl-PL" dirty="0" err="1" smtClean="0">
                <a:hlinkClick r:id="rId14"/>
              </a:rPr>
              <a:t>www.indiedb.com</a:t>
            </a:r>
            <a:r>
              <a:rPr lang="pl-PL" dirty="0" smtClean="0">
                <a:hlinkClick r:id="rId14"/>
              </a:rPr>
              <a:t>/</a:t>
            </a:r>
            <a:r>
              <a:rPr lang="pl-PL" dirty="0" err="1" smtClean="0">
                <a:hlinkClick r:id="rId14"/>
              </a:rPr>
              <a:t>games</a:t>
            </a:r>
            <a:r>
              <a:rPr lang="pl-PL" dirty="0" smtClean="0">
                <a:hlinkClick r:id="rId14"/>
              </a:rPr>
              <a:t>/quantum-</a:t>
            </a:r>
            <a:r>
              <a:rPr lang="pl-PL" dirty="0" err="1" smtClean="0">
                <a:hlinkClick r:id="rId14"/>
              </a:rPr>
              <a:t>leap</a:t>
            </a:r>
            <a:endParaRPr lang="pl-PL" dirty="0" smtClean="0"/>
          </a:p>
          <a:p>
            <a:pPr marL="285750" indent="-285750">
              <a:buFont typeface="Arial"/>
              <a:buChar char="•"/>
            </a:pPr>
            <a:r>
              <a:rPr lang="pl-PL" dirty="0" smtClean="0">
                <a:hlinkClick r:id="rId15"/>
              </a:rPr>
              <a:t>http://</a:t>
            </a:r>
            <a:r>
              <a:rPr lang="pl-PL" dirty="0" err="1" smtClean="0">
                <a:hlinkClick r:id="rId15"/>
              </a:rPr>
              <a:t>www.indiedb.com</a:t>
            </a:r>
            <a:r>
              <a:rPr lang="pl-PL" dirty="0" smtClean="0">
                <a:hlinkClick r:id="rId15"/>
              </a:rPr>
              <a:t>/</a:t>
            </a:r>
            <a:r>
              <a:rPr lang="pl-PL" dirty="0" err="1" smtClean="0">
                <a:hlinkClick r:id="rId15"/>
              </a:rPr>
              <a:t>games</a:t>
            </a:r>
            <a:r>
              <a:rPr lang="pl-PL" dirty="0" smtClean="0">
                <a:hlinkClick r:id="rId15"/>
              </a:rPr>
              <a:t>/tiki-toki-</a:t>
            </a:r>
            <a:r>
              <a:rPr lang="pl-PL" dirty="0" err="1" smtClean="0">
                <a:hlinkClick r:id="rId15"/>
              </a:rPr>
              <a:t>toy</a:t>
            </a:r>
            <a:r>
              <a:rPr lang="pl-PL" dirty="0" smtClean="0">
                <a:hlinkClick r:id="rId15"/>
              </a:rPr>
              <a:t>-</a:t>
            </a:r>
            <a:r>
              <a:rPr lang="pl-PL" dirty="0" err="1" smtClean="0">
                <a:hlinkClick r:id="rId15"/>
              </a:rPr>
              <a:t>machine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5265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INB380 Work </a:t>
            </a:r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http://pressurizergame.com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https://play.google.com/store/apps/details?id=com.horizonproductions.audionaut&amp;hl=</a:t>
            </a:r>
            <a:r>
              <a:rPr lang="en-US" dirty="0" smtClean="0">
                <a:hlinkClick r:id="rId3"/>
              </a:rPr>
              <a:t>en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https://play.google.com/store/apps/details?id=com.DropSoft.Droppit&amp;hl=</a:t>
            </a:r>
            <a:r>
              <a:rPr lang="en-US" dirty="0" smtClean="0">
                <a:hlinkClick r:id="rId4"/>
              </a:rPr>
              <a:t>en</a:t>
            </a:r>
            <a:endParaRPr lang="en-US" dirty="0" smtClean="0"/>
          </a:p>
          <a:p>
            <a:r>
              <a:rPr lang="en-US" dirty="0">
                <a:hlinkClick r:id="rId5"/>
              </a:rPr>
              <a:t>http://www.indiedb.com/games/demons-</a:t>
            </a:r>
            <a:r>
              <a:rPr lang="en-US" dirty="0" smtClean="0">
                <a:hlinkClick r:id="rId5"/>
              </a:rPr>
              <a:t>gear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http://www.indiedb.com/games/</a:t>
            </a:r>
            <a:r>
              <a:rPr lang="en-US" dirty="0" smtClean="0">
                <a:hlinkClick r:id="rId6"/>
              </a:rPr>
              <a:t>monokrome</a:t>
            </a:r>
            <a:endParaRPr lang="en-US" dirty="0" smtClean="0"/>
          </a:p>
          <a:p>
            <a:r>
              <a:rPr lang="en-US" dirty="0">
                <a:hlinkClick r:id="rId7"/>
              </a:rPr>
              <a:t>http://2dtap.com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http://www.indiedb.com/members/slanted-</a:t>
            </a:r>
            <a:r>
              <a:rPr lang="en-US" dirty="0" smtClean="0">
                <a:hlinkClick r:id="rId8"/>
              </a:rPr>
              <a:t>canteloupe</a:t>
            </a:r>
            <a:endParaRPr lang="en-US" dirty="0" smtClean="0"/>
          </a:p>
          <a:p>
            <a:r>
              <a:rPr lang="en-US" dirty="0">
                <a:hlinkClick r:id="rId9"/>
              </a:rPr>
              <a:t>http://www.indiedb.com/company/armed-amoeba-</a:t>
            </a:r>
            <a:r>
              <a:rPr lang="en-US" dirty="0" smtClean="0">
                <a:hlinkClick r:id="rId9"/>
              </a:rPr>
              <a:t>studios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http://www.indiedb.com/games/once-i-was-</a:t>
            </a:r>
            <a:r>
              <a:rPr lang="en-US" dirty="0" smtClean="0">
                <a:hlinkClick r:id="rId10"/>
              </a:rPr>
              <a:t>blind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15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INB380 Work </a:t>
            </a:r>
            <a:r>
              <a:rPr lang="en-US" smtClean="0"/>
              <a:t>2014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AU" dirty="0" smtClean="0"/>
              <a:t>Pirates </a:t>
            </a:r>
            <a:r>
              <a:rPr lang="en-AU" dirty="0" err="1"/>
              <a:t>vs</a:t>
            </a:r>
            <a:r>
              <a:rPr lang="en-AU" dirty="0"/>
              <a:t> Robots - </a:t>
            </a:r>
            <a:r>
              <a:rPr lang="en-AU" dirty="0">
                <a:hlinkClick r:id="rId2"/>
              </a:rPr>
              <a:t>http://www.indiedb.com/games/pirates-vs-robots/downloads</a:t>
            </a:r>
            <a:endParaRPr lang="en-AU" dirty="0"/>
          </a:p>
          <a:p>
            <a:r>
              <a:rPr lang="en-AU" dirty="0" smtClean="0"/>
              <a:t>2199 </a:t>
            </a:r>
            <a:r>
              <a:rPr lang="en-AU" dirty="0"/>
              <a:t>- </a:t>
            </a:r>
            <a:r>
              <a:rPr lang="en-AU" dirty="0">
                <a:hlinkClick r:id="rId3"/>
              </a:rPr>
              <a:t>http://www.indiedb.com/games/2199-new-world-order/downloads/2199-new-world-order-beta-</a:t>
            </a:r>
            <a:r>
              <a:rPr lang="en-AU" dirty="0" smtClean="0">
                <a:hlinkClick r:id="rId3"/>
              </a:rPr>
              <a:t>111</a:t>
            </a:r>
            <a:endParaRPr lang="en-AU" dirty="0"/>
          </a:p>
          <a:p>
            <a:r>
              <a:rPr lang="en-AU" dirty="0" err="1"/>
              <a:t>Azuruk</a:t>
            </a:r>
            <a:r>
              <a:rPr lang="en-AU" dirty="0"/>
              <a:t> - </a:t>
            </a:r>
            <a:r>
              <a:rPr lang="en-AU" dirty="0">
                <a:hlinkClick r:id="rId4"/>
              </a:rPr>
              <a:t>http://</a:t>
            </a:r>
            <a:r>
              <a:rPr lang="en-AU" dirty="0" err="1">
                <a:hlinkClick r:id="rId4"/>
              </a:rPr>
              <a:t>www.indiedb.com</a:t>
            </a:r>
            <a:r>
              <a:rPr lang="en-AU" dirty="0">
                <a:hlinkClick r:id="rId4"/>
              </a:rPr>
              <a:t>/games/</a:t>
            </a:r>
            <a:r>
              <a:rPr lang="en-AU" dirty="0" err="1">
                <a:hlinkClick r:id="rId4"/>
              </a:rPr>
              <a:t>azuruk</a:t>
            </a:r>
            <a:r>
              <a:rPr lang="en-AU" dirty="0">
                <a:hlinkClick r:id="rId4"/>
              </a:rPr>
              <a:t>/downloads/azuruk-11</a:t>
            </a:r>
            <a:endParaRPr lang="en-AU" dirty="0"/>
          </a:p>
          <a:p>
            <a:r>
              <a:rPr lang="en-AU" dirty="0" smtClean="0"/>
              <a:t>Robot </a:t>
            </a:r>
            <a:r>
              <a:rPr lang="en-AU" dirty="0"/>
              <a:t>Wars - </a:t>
            </a:r>
            <a:r>
              <a:rPr lang="en-AU" dirty="0">
                <a:hlinkClick r:id="rId5"/>
              </a:rPr>
              <a:t>http://www.indiedb.com/games/robotwars/</a:t>
            </a:r>
            <a:r>
              <a:rPr lang="en-AU" dirty="0" smtClean="0">
                <a:hlinkClick r:id="rId5"/>
              </a:rPr>
              <a:t>downloads</a:t>
            </a:r>
            <a:endParaRPr lang="en-AU" dirty="0"/>
          </a:p>
          <a:p>
            <a:r>
              <a:rPr lang="en-AU" dirty="0"/>
              <a:t>Treasure Raid - </a:t>
            </a:r>
            <a:r>
              <a:rPr lang="en-AU" dirty="0">
                <a:hlinkClick r:id="rId6"/>
              </a:rPr>
              <a:t>http://</a:t>
            </a:r>
            <a:r>
              <a:rPr lang="en-AU" dirty="0" err="1">
                <a:hlinkClick r:id="rId6"/>
              </a:rPr>
              <a:t>www.indiedb.com</a:t>
            </a:r>
            <a:r>
              <a:rPr lang="en-AU" dirty="0">
                <a:hlinkClick r:id="rId6"/>
              </a:rPr>
              <a:t>/games/treasure-raid/downloads</a:t>
            </a:r>
            <a:endParaRPr lang="en-AU" dirty="0"/>
          </a:p>
          <a:p>
            <a:r>
              <a:rPr lang="en-AU" dirty="0" smtClean="0"/>
              <a:t>Symphony </a:t>
            </a:r>
            <a:r>
              <a:rPr lang="en-AU" dirty="0"/>
              <a:t>Quest - </a:t>
            </a:r>
            <a:r>
              <a:rPr lang="en-AU" dirty="0">
                <a:hlinkClick r:id="rId7"/>
              </a:rPr>
              <a:t>http://symphonyquest.com</a:t>
            </a:r>
            <a:r>
              <a:rPr lang="en-AU" dirty="0" smtClean="0">
                <a:hlinkClick r:id="rId7"/>
              </a:rPr>
              <a:t>/</a:t>
            </a:r>
            <a:endParaRPr lang="en-AU" dirty="0"/>
          </a:p>
          <a:p>
            <a:r>
              <a:rPr lang="en-AU" dirty="0"/>
              <a:t>Primitives - </a:t>
            </a:r>
            <a:r>
              <a:rPr lang="en-AU" dirty="0">
                <a:hlinkClick r:id="rId8"/>
              </a:rPr>
              <a:t>http://www.indiedb.com/games/primitives/</a:t>
            </a:r>
            <a:r>
              <a:rPr lang="en-AU" dirty="0" smtClean="0">
                <a:hlinkClick r:id="rId8"/>
              </a:rPr>
              <a:t>downloads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640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Lectures </a:t>
            </a:r>
            <a:r>
              <a:rPr lang="en-AU" dirty="0"/>
              <a:t>– Pointers </a:t>
            </a:r>
            <a:r>
              <a:rPr lang="en-AU" dirty="0" smtClean="0"/>
              <a:t>for </a:t>
            </a:r>
            <a:r>
              <a:rPr lang="en-AU" dirty="0"/>
              <a:t>the unit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AU" dirty="0" smtClean="0"/>
              <a:t>Lecture </a:t>
            </a:r>
            <a:r>
              <a:rPr lang="en-AU" dirty="0"/>
              <a:t>1 – Unit </a:t>
            </a:r>
            <a:r>
              <a:rPr lang="en-AU" dirty="0" smtClean="0"/>
              <a:t>Processes</a:t>
            </a:r>
            <a:endParaRPr lang="en-AU" dirty="0"/>
          </a:p>
          <a:p>
            <a:pPr eaLnBrk="1" hangingPunct="1"/>
            <a:r>
              <a:rPr lang="en-AU" dirty="0"/>
              <a:t>Lecture 2 – Agile methods and SVN </a:t>
            </a:r>
            <a:r>
              <a:rPr lang="en-AU" dirty="0" smtClean="0"/>
              <a:t>workshop</a:t>
            </a:r>
          </a:p>
          <a:p>
            <a:pPr eaLnBrk="1" hangingPunct="1"/>
            <a:r>
              <a:rPr lang="en-AU" dirty="0" smtClean="0"/>
              <a:t>Lecture </a:t>
            </a:r>
            <a:r>
              <a:rPr lang="en-AU" dirty="0"/>
              <a:t>5 – User Testing</a:t>
            </a:r>
          </a:p>
          <a:p>
            <a:pPr eaLnBrk="1" hangingPunct="1"/>
            <a:r>
              <a:rPr lang="en-AU" dirty="0" smtClean="0"/>
              <a:t>Lecture </a:t>
            </a:r>
            <a:r>
              <a:rPr lang="en-AU" dirty="0"/>
              <a:t>9 – Game </a:t>
            </a:r>
            <a:r>
              <a:rPr lang="en-AU" dirty="0" smtClean="0"/>
              <a:t>Publishing</a:t>
            </a:r>
          </a:p>
          <a:p>
            <a:pPr eaLnBrk="1" hangingPunct="1"/>
            <a:r>
              <a:rPr lang="en-AU" dirty="0" smtClean="0"/>
              <a:t>Each </a:t>
            </a:r>
            <a:r>
              <a:rPr lang="en-AU" dirty="0"/>
              <a:t>week will have a briefing lecture for 20 minutes at 10</a:t>
            </a:r>
            <a:r>
              <a:rPr lang="en-AU" dirty="0" smtClean="0"/>
              <a:t>:</a:t>
            </a:r>
            <a:r>
              <a:rPr lang="en-AU" smtClean="0"/>
              <a:t>00am Tuesdays</a:t>
            </a:r>
            <a:endParaRPr lang="en-AU" dirty="0"/>
          </a:p>
          <a:p>
            <a:pPr lvl="1" eaLnBrk="1" hangingPunct="1"/>
            <a:r>
              <a:rPr lang="en-AU" dirty="0"/>
              <a:t>will not be recorded</a:t>
            </a:r>
          </a:p>
          <a:p>
            <a:pPr lvl="1" eaLnBrk="1" hangingPunct="1"/>
            <a:r>
              <a:rPr lang="en-AU" dirty="0"/>
              <a:t>will not be repeated</a:t>
            </a:r>
          </a:p>
          <a:p>
            <a:pPr lvl="1" eaLnBrk="1" hangingPunct="1"/>
            <a:r>
              <a:rPr lang="en-AU" dirty="0"/>
              <a:t>ask lots of questions</a:t>
            </a:r>
          </a:p>
          <a:p>
            <a:pPr eaLnBrk="1" hangingPunct="1"/>
            <a:endParaRPr lang="en-AU" dirty="0" smtClean="0"/>
          </a:p>
          <a:p>
            <a:pPr eaLnBrk="1" hangingPunct="1"/>
            <a:endParaRPr lang="en-AU" dirty="0" smtClean="0"/>
          </a:p>
          <a:p>
            <a:pPr lvl="1" eaLnBrk="1" hangingPunct="1"/>
            <a:endParaRPr lang="en-AU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Critique Meetings – Week 1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Weekly </a:t>
            </a:r>
            <a:r>
              <a:rPr lang="en-AU" dirty="0"/>
              <a:t>p</a:t>
            </a:r>
            <a:r>
              <a:rPr lang="en-AU" dirty="0" smtClean="0"/>
              <a:t>resentations in Game Development Studio</a:t>
            </a:r>
          </a:p>
          <a:p>
            <a:pPr lvl="1"/>
            <a:r>
              <a:rPr lang="en-US" dirty="0" smtClean="0"/>
              <a:t>EVERYBODY - r</a:t>
            </a:r>
            <a:r>
              <a:rPr lang="en-AU" dirty="0" err="1" smtClean="0"/>
              <a:t>eady</a:t>
            </a:r>
            <a:r>
              <a:rPr lang="en-AU" dirty="0" smtClean="0"/>
              <a:t> with video, game build, process document etc.</a:t>
            </a:r>
          </a:p>
          <a:p>
            <a:r>
              <a:rPr lang="en-AU" dirty="0" smtClean="0"/>
              <a:t>Panels have Industry member and academic</a:t>
            </a:r>
          </a:p>
          <a:p>
            <a:pPr lvl="1"/>
            <a:r>
              <a:rPr lang="en-AU" b="1" dirty="0" smtClean="0"/>
              <a:t>Matt Ford </a:t>
            </a:r>
            <a:r>
              <a:rPr lang="en-AU" dirty="0" smtClean="0"/>
              <a:t>experienced games professional</a:t>
            </a:r>
            <a:endParaRPr lang="en-US" dirty="0" smtClean="0"/>
          </a:p>
          <a:p>
            <a:r>
              <a:rPr lang="en-AU" dirty="0" smtClean="0"/>
              <a:t>Team critiques are 30 minutes each</a:t>
            </a:r>
          </a:p>
          <a:p>
            <a:r>
              <a:rPr lang="en-AU" dirty="0" smtClean="0"/>
              <a:t>Process mark on </a:t>
            </a:r>
            <a:r>
              <a:rPr lang="en-AU" dirty="0" err="1" smtClean="0"/>
              <a:t>iPad</a:t>
            </a:r>
            <a:r>
              <a:rPr lang="en-AU" dirty="0" smtClean="0"/>
              <a:t> via shared SS, amount and effectiveness of work done</a:t>
            </a:r>
          </a:p>
          <a:p>
            <a:r>
              <a:rPr lang="en-AU" dirty="0" smtClean="0"/>
              <a:t>Begin to work towards Week 5 </a:t>
            </a:r>
            <a:r>
              <a:rPr lang="en-AU" dirty="0"/>
              <a:t>A</a:t>
            </a:r>
            <a:r>
              <a:rPr lang="en-AU" dirty="0" smtClean="0"/>
              <a:t>lpha delivery NOW!</a:t>
            </a:r>
          </a:p>
          <a:p>
            <a:r>
              <a:rPr lang="en-AU" dirty="0" smtClean="0"/>
              <a:t>BTW - trust us, we know what we are doing </a:t>
            </a:r>
            <a:r>
              <a:rPr lang="en-US" dirty="0" smtClean="0">
                <a:sym typeface="Wingdings"/>
              </a:rPr>
              <a:t>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2800" dirty="0" smtClean="0"/>
              <a:t>Game Project</a:t>
            </a:r>
            <a:endParaRPr lang="en-AU" sz="2800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“</a:t>
            </a:r>
            <a:r>
              <a:rPr lang="en-US" dirty="0"/>
              <a:t>The whole order of nature evinces a progressive march towards a higher </a:t>
            </a:r>
            <a:r>
              <a:rPr lang="en-US" dirty="0" smtClean="0"/>
              <a:t>life” - </a:t>
            </a:r>
            <a:r>
              <a:rPr lang="hr-HR" dirty="0">
                <a:hlinkClick r:id="rId3"/>
              </a:rPr>
              <a:t>H. P. Blavatsky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to the small amount of lazy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/>
              <a:t>Most of you will work hard, and engage with the process of developing a great game</a:t>
            </a:r>
          </a:p>
          <a:p>
            <a:pPr eaLnBrk="1" hangingPunct="1"/>
            <a:r>
              <a:rPr lang="en-US" dirty="0" smtClean="0"/>
              <a:t>Meetings are compulsory - lack of attendance is a probable cause for failing the unit as you have to show you have done the work</a:t>
            </a:r>
          </a:p>
          <a:p>
            <a:pPr eaLnBrk="1" hangingPunct="1"/>
            <a:r>
              <a:rPr lang="en-US" dirty="0" smtClean="0"/>
              <a:t>We will not be sympathetic if attendance is poor</a:t>
            </a:r>
          </a:p>
          <a:p>
            <a:pPr eaLnBrk="1" hangingPunct="1"/>
            <a:r>
              <a:rPr lang="en-US" dirty="0" smtClean="0"/>
              <a:t>Subversion log and process document will show your work each week – so no hiding</a:t>
            </a:r>
          </a:p>
          <a:p>
            <a:pPr eaLnBrk="1" hangingPunct="1"/>
            <a:r>
              <a:rPr lang="en-US" dirty="0" smtClean="0"/>
              <a:t>Sustained effort will bring a better design – we aim for high standards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Hall of Shame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If you want to annoy us, say the following:</a:t>
            </a:r>
          </a:p>
          <a:p>
            <a:pPr lvl="1"/>
            <a:r>
              <a:rPr lang="en-US" dirty="0" smtClean="0"/>
              <a:t>“I got no work done because I spent the week playing GTA5” – you can all do the math</a:t>
            </a:r>
          </a:p>
          <a:p>
            <a:pPr lvl="1"/>
            <a:r>
              <a:rPr lang="en-US" dirty="0" smtClean="0"/>
              <a:t>“I’m going for three weeks to Thailand” – this was after the student abused another for not working!</a:t>
            </a:r>
          </a:p>
          <a:p>
            <a:pPr lvl="1"/>
            <a:r>
              <a:rPr lang="en-US" dirty="0"/>
              <a:t>“I was at a </a:t>
            </a:r>
            <a:r>
              <a:rPr lang="en-US" dirty="0" err="1"/>
              <a:t>Bronies</a:t>
            </a:r>
            <a:r>
              <a:rPr lang="en-US" dirty="0"/>
              <a:t> convention” – I’ll leave you to guess our </a:t>
            </a:r>
            <a:r>
              <a:rPr lang="en-US" dirty="0" smtClean="0"/>
              <a:t>response</a:t>
            </a:r>
          </a:p>
          <a:p>
            <a:pPr lvl="1"/>
            <a:r>
              <a:rPr lang="en-US" dirty="0" smtClean="0"/>
              <a:t>“I spent three weeks sailing” – there is only one response to this, but I won’t repeat it here</a:t>
            </a:r>
          </a:p>
          <a:p>
            <a:pPr lvl="1"/>
            <a:r>
              <a:rPr lang="en-US" dirty="0" smtClean="0"/>
              <a:t>“I </a:t>
            </a:r>
            <a:r>
              <a:rPr lang="en-US" dirty="0" err="1" smtClean="0"/>
              <a:t>dunna</a:t>
            </a:r>
            <a:r>
              <a:rPr lang="en-US" dirty="0" smtClean="0"/>
              <a:t>” – hmmm</a:t>
            </a:r>
          </a:p>
          <a:p>
            <a:r>
              <a:rPr lang="en-US" dirty="0" smtClean="0"/>
              <a:t>Hard work will bring encouragement, otherwise we will be blunt in our assessment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2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Practical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Subversion (SVN) repositories are available</a:t>
            </a:r>
            <a:endParaRPr lang="en-US" dirty="0" smtClean="0">
              <a:sym typeface="Wingdings"/>
            </a:endParaRPr>
          </a:p>
          <a:p>
            <a:r>
              <a:rPr lang="en-US" dirty="0" smtClean="0"/>
              <a:t>Use of some collaborative tools is enforced this semester – Google Calendar, Process Document and Source Control</a:t>
            </a:r>
          </a:p>
          <a:p>
            <a:r>
              <a:rPr lang="en-US" dirty="0" smtClean="0"/>
              <a:t>Keep personal backups as well – subversion </a:t>
            </a:r>
            <a:r>
              <a:rPr lang="en-US" b="1" dirty="0" smtClean="0"/>
              <a:t>deleted</a:t>
            </a:r>
            <a:r>
              <a:rPr lang="en-US" dirty="0" smtClean="0"/>
              <a:t> next semester</a:t>
            </a:r>
          </a:p>
          <a:p>
            <a:r>
              <a:rPr lang="en-US" dirty="0" smtClean="0"/>
              <a:t>Unit subversion server for lectures, assessment CRAs </a:t>
            </a:r>
            <a:r>
              <a:rPr lang="en-US" dirty="0" err="1" smtClean="0"/>
              <a:t>etc</a:t>
            </a:r>
            <a:r>
              <a:rPr lang="en-US" dirty="0" smtClean="0"/>
              <a:t> is found at:</a:t>
            </a:r>
          </a:p>
          <a:p>
            <a:pPr lvl="1"/>
            <a:r>
              <a:rPr lang="en-US" dirty="0" smtClean="0">
                <a:hlinkClick r:id="rId2"/>
              </a:rPr>
              <a:t>www.theblacksphere.com/INB380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SVN 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Shows timestamps of work done</a:t>
            </a:r>
          </a:p>
          <a:p>
            <a:r>
              <a:rPr lang="en-US" dirty="0" smtClean="0"/>
              <a:t>Stops people slacking and avoiding failure</a:t>
            </a:r>
          </a:p>
          <a:p>
            <a:r>
              <a:rPr lang="en-US" dirty="0" smtClean="0"/>
              <a:t>However, need meaningful commit statements</a:t>
            </a:r>
          </a:p>
          <a:p>
            <a:r>
              <a:rPr lang="en-US" b="1" dirty="0" smtClean="0"/>
              <a:t>Everybody</a:t>
            </a:r>
            <a:r>
              <a:rPr lang="en-US" dirty="0" smtClean="0"/>
              <a:t> contributes – artists, producers, programmers, animators etc.</a:t>
            </a:r>
          </a:p>
          <a:p>
            <a:r>
              <a:rPr lang="en-US" dirty="0" smtClean="0"/>
              <a:t>MAKE SURE you setup properly with Unity!</a:t>
            </a:r>
          </a:p>
          <a:p>
            <a:pPr lvl="1"/>
            <a:r>
              <a:rPr lang="en-US" dirty="0" smtClean="0">
                <a:hlinkClick r:id="rId2"/>
              </a:rPr>
              <a:t>Here for Instructions</a:t>
            </a:r>
            <a:endParaRPr lang="en-US" dirty="0" smtClean="0"/>
          </a:p>
          <a:p>
            <a:r>
              <a:rPr lang="en-US" dirty="0" smtClean="0"/>
              <a:t>If you have slow links, interleave screen grabs with major uploads at QUT</a:t>
            </a:r>
          </a:p>
          <a:p>
            <a:r>
              <a:rPr lang="en-US" dirty="0" smtClean="0"/>
              <a:t>GITS can be used - </a:t>
            </a:r>
            <a:r>
              <a:rPr lang="en-US" b="1" dirty="0" smtClean="0"/>
              <a:t>Must </a:t>
            </a:r>
            <a:r>
              <a:rPr lang="en-US" b="1" dirty="0"/>
              <a:t>send</a:t>
            </a:r>
            <a:r>
              <a:rPr lang="en-US" dirty="0"/>
              <a:t> me an email with an image using Tortoise GIT with graph of update stats before I am happy</a:t>
            </a:r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22420" b="-224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496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Brother is Watching You!</a:t>
            </a:r>
            <a:br>
              <a:rPr lang="en-US" dirty="0" smtClean="0"/>
            </a:br>
            <a:r>
              <a:rPr lang="en-US" dirty="0" smtClean="0"/>
              <a:t>Process SS and Source Repos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4581128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This may also stop you failing the unit, as happened in 2012 with one team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Stops a team having to dob anyone in for being lazy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Weeks </a:t>
            </a:r>
            <a:r>
              <a:rPr lang="en-US" dirty="0"/>
              <a:t>missed are </a:t>
            </a:r>
            <a:r>
              <a:rPr lang="en-US" dirty="0" smtClean="0"/>
              <a:t>lost -&gt; you cannot make up the grades over the semester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Repo usage at end of semester marked – everybody uses a repo!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48611"/>
          <a:stretch/>
        </p:blipFill>
        <p:spPr>
          <a:xfrm>
            <a:off x="0" y="1700808"/>
            <a:ext cx="4699000" cy="2679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700808"/>
            <a:ext cx="3481595" cy="27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Producer’s Weekly Process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Mandatory</a:t>
            </a:r>
            <a:r>
              <a:rPr lang="en-US" dirty="0" smtClean="0"/>
              <a:t> Weekly report for team to be submitted as one page document</a:t>
            </a:r>
          </a:p>
          <a:p>
            <a:r>
              <a:rPr lang="en-US" dirty="0" smtClean="0"/>
              <a:t>Salient points </a:t>
            </a:r>
            <a:r>
              <a:rPr lang="en-US" dirty="0" err="1" smtClean="0"/>
              <a:t>summarising</a:t>
            </a:r>
            <a:r>
              <a:rPr lang="en-US" dirty="0" smtClean="0"/>
              <a:t> week</a:t>
            </a:r>
          </a:p>
          <a:p>
            <a:r>
              <a:rPr lang="en-US" dirty="0" smtClean="0"/>
              <a:t>Template on right</a:t>
            </a:r>
          </a:p>
          <a:p>
            <a:r>
              <a:rPr lang="en-US" dirty="0" smtClean="0"/>
              <a:t>Insert anything else to communicate a point</a:t>
            </a:r>
          </a:p>
          <a:p>
            <a:r>
              <a:rPr lang="en-US" dirty="0" smtClean="0"/>
              <a:t>Will be marked along with meeting process </a:t>
            </a:r>
            <a:r>
              <a:rPr lang="en-US" b="1" dirty="0" smtClean="0"/>
              <a:t>each week </a:t>
            </a:r>
            <a:r>
              <a:rPr lang="en-US" dirty="0" smtClean="0"/>
              <a:t>from</a:t>
            </a:r>
            <a:r>
              <a:rPr lang="en-US" b="1" dirty="0" smtClean="0"/>
              <a:t> 0-5</a:t>
            </a:r>
          </a:p>
          <a:p>
            <a:r>
              <a:rPr lang="en-US" b="1" dirty="0" smtClean="0"/>
              <a:t>We expect 16-20 hours per week on this unit, from each person in the team minimum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Title: Week # Report</a:t>
            </a:r>
          </a:p>
          <a:p>
            <a:r>
              <a:rPr lang="en-US" dirty="0" smtClean="0"/>
              <a:t>Summary/Reflection</a:t>
            </a:r>
          </a:p>
          <a:p>
            <a:r>
              <a:rPr lang="en-US" dirty="0" smtClean="0"/>
              <a:t>Achievements:</a:t>
            </a:r>
          </a:p>
          <a:p>
            <a:pPr lvl="1"/>
            <a:r>
              <a:rPr lang="en-US" dirty="0" smtClean="0"/>
              <a:t>Jobs 1, 2, 3 etc.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err="1" smtClean="0"/>
              <a:t>Probs</a:t>
            </a:r>
            <a:r>
              <a:rPr lang="en-US" dirty="0" smtClean="0"/>
              <a:t> 1, 2, 3 etc.</a:t>
            </a:r>
          </a:p>
          <a:p>
            <a:r>
              <a:rPr lang="en-US" dirty="0" smtClean="0"/>
              <a:t>Plans:</a:t>
            </a:r>
          </a:p>
          <a:p>
            <a:pPr lvl="1"/>
            <a:r>
              <a:rPr lang="en-US" dirty="0" smtClean="0"/>
              <a:t>Plan 1, 2, 3 etc.</a:t>
            </a:r>
          </a:p>
        </p:txBody>
      </p:sp>
    </p:spTree>
    <p:extLst>
      <p:ext uri="{BB962C8B-B14F-4D97-AF65-F5344CB8AC3E}">
        <p14:creationId xmlns:p14="http://schemas.microsoft.com/office/powerpoint/2010/main" val="20391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 to Business!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We have an end of year industry day</a:t>
            </a:r>
          </a:p>
          <a:p>
            <a:r>
              <a:rPr lang="en-US" dirty="0" smtClean="0"/>
              <a:t>Those with a </a:t>
            </a:r>
            <a:r>
              <a:rPr lang="en-US" b="1" dirty="0" smtClean="0"/>
              <a:t>five and above</a:t>
            </a:r>
            <a:r>
              <a:rPr lang="en-US" dirty="0" smtClean="0"/>
              <a:t> can exhibit</a:t>
            </a:r>
          </a:p>
          <a:p>
            <a:r>
              <a:rPr lang="en-US" dirty="0" smtClean="0"/>
              <a:t>Will be in the Cube with some “special guests”</a:t>
            </a:r>
          </a:p>
          <a:p>
            <a:r>
              <a:rPr lang="en-US" dirty="0"/>
              <a:t>Note Right Pedal Games are looking to fund </a:t>
            </a:r>
            <a:r>
              <a:rPr lang="en-US" dirty="0" smtClean="0"/>
              <a:t>startups - </a:t>
            </a:r>
            <a:r>
              <a:rPr lang="pl-PL" dirty="0" smtClean="0">
                <a:hlinkClick r:id="rId2"/>
              </a:rPr>
              <a:t>twitter.com/RightPedalNews</a:t>
            </a:r>
            <a:r>
              <a:rPr lang="pl-PL" dirty="0" smtClean="0"/>
              <a:t> </a:t>
            </a:r>
            <a:r>
              <a:rPr lang="en-US" dirty="0" smtClean="0"/>
              <a:t>–</a:t>
            </a:r>
            <a:r>
              <a:rPr lang="pl-PL" dirty="0" smtClean="0"/>
              <a:t> </a:t>
            </a:r>
            <a:r>
              <a:rPr lang="pl-PL" dirty="0" err="1" smtClean="0"/>
              <a:t>Subscribe</a:t>
            </a:r>
            <a:r>
              <a:rPr lang="pl-PL" dirty="0" smtClean="0"/>
              <a:t>!!!</a:t>
            </a:r>
            <a:endParaRPr lang="en-US" dirty="0"/>
          </a:p>
          <a:p>
            <a:r>
              <a:rPr lang="en-US" dirty="0" smtClean="0"/>
              <a:t>Anthony Wood – BGIE 2010 now has his own </a:t>
            </a:r>
            <a:r>
              <a:rPr lang="en-US" dirty="0" err="1" smtClean="0"/>
              <a:t>Screwtape</a:t>
            </a:r>
            <a:r>
              <a:rPr lang="en-US" dirty="0" smtClean="0"/>
              <a:t> Studios at Right Pedal - 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31st October 2014 - Games Showcase QUT 122.JP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86" b="-240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6001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Subversion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Next week we will have a workshop on using </a:t>
            </a:r>
            <a:r>
              <a:rPr lang="en-US" dirty="0" err="1" smtClean="0"/>
              <a:t>svn</a:t>
            </a:r>
            <a:r>
              <a:rPr lang="en-US" dirty="0" smtClean="0"/>
              <a:t> repos, planning and Agile methodologies</a:t>
            </a:r>
          </a:p>
          <a:p>
            <a:r>
              <a:rPr lang="en-US" dirty="0" smtClean="0"/>
              <a:t>Look on the INB380 </a:t>
            </a:r>
            <a:r>
              <a:rPr lang="en-US" dirty="0" err="1" smtClean="0"/>
              <a:t>svn</a:t>
            </a:r>
            <a:r>
              <a:rPr lang="en-US" dirty="0" smtClean="0"/>
              <a:t> to get the workshops – Mac and Win 7</a:t>
            </a:r>
          </a:p>
          <a:p>
            <a:r>
              <a:rPr lang="en-US" dirty="0" smtClean="0"/>
              <a:t>Tortoise (Installed in Studio) – </a:t>
            </a:r>
            <a:r>
              <a:rPr lang="en-US" dirty="0" smtClean="0">
                <a:hlinkClick r:id="rId2"/>
              </a:rPr>
              <a:t>www.</a:t>
            </a:r>
            <a:r>
              <a:rPr lang="fi-FI" dirty="0" smtClean="0">
                <a:hlinkClick r:id="rId2"/>
              </a:rPr>
              <a:t>tortoisesvn.net</a:t>
            </a:r>
            <a:endParaRPr lang="en-US" dirty="0" smtClean="0"/>
          </a:p>
          <a:p>
            <a:r>
              <a:rPr lang="en-US" dirty="0" smtClean="0"/>
              <a:t>Aim will be to show major commands etc.</a:t>
            </a:r>
          </a:p>
          <a:p>
            <a:r>
              <a:rPr lang="en-US" dirty="0" smtClean="0"/>
              <a:t>Free O’Reilly SVN guide is on unit </a:t>
            </a:r>
            <a:r>
              <a:rPr lang="en-US" dirty="0" err="1" smtClean="0"/>
              <a:t>svn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www.theblacksphere.com/INB380</a:t>
            </a:r>
            <a:endParaRPr lang="en-US" dirty="0" smtClean="0"/>
          </a:p>
          <a:p>
            <a:r>
              <a:rPr lang="en-US" dirty="0" smtClean="0"/>
              <a:t>QUT SVNs are not mandatory, but I must have an account on your repository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9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1 Critique Briefing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 us the status of the game in GPS515, </a:t>
            </a:r>
            <a:r>
              <a:rPr lang="en-US" dirty="0" err="1" smtClean="0"/>
              <a:t>wrt</a:t>
            </a:r>
            <a:r>
              <a:rPr lang="en-US" dirty="0" smtClean="0"/>
              <a:t> the list we sent you via email</a:t>
            </a:r>
          </a:p>
          <a:p>
            <a:r>
              <a:rPr lang="en-US" dirty="0" smtClean="0"/>
              <a:t>Will be evaluated via that checklist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/>
              <a:t>2 </a:t>
            </a:r>
            <a:r>
              <a:rPr lang="en-US" dirty="0" smtClean="0"/>
              <a:t>Heads Up – Deliverables</a:t>
            </a:r>
            <a:br>
              <a:rPr lang="en-US" dirty="0" smtClean="0"/>
            </a:br>
            <a:r>
              <a:rPr lang="en-US" dirty="0" smtClean="0"/>
              <a:t>Project Plan and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Google Calendar of weekly tasks and milestones</a:t>
            </a:r>
            <a:endParaRPr lang="en-US" b="1" dirty="0"/>
          </a:p>
          <a:p>
            <a:r>
              <a:rPr lang="en-US" dirty="0" smtClean="0"/>
              <a:t>Links to weekly process document – Google Docs prescribed</a:t>
            </a:r>
          </a:p>
          <a:p>
            <a:r>
              <a:rPr lang="en-US" dirty="0" smtClean="0"/>
              <a:t>Subversion server setup – mandated for whole team</a:t>
            </a:r>
          </a:p>
          <a:p>
            <a:r>
              <a:rPr lang="en-US" dirty="0" smtClean="0"/>
              <a:t>I will run a workshop </a:t>
            </a:r>
            <a:r>
              <a:rPr lang="en-US" b="1" dirty="0" smtClean="0"/>
              <a:t>in the next lecture </a:t>
            </a:r>
            <a:r>
              <a:rPr lang="en-US" dirty="0" smtClean="0"/>
              <a:t>to go through Tortoise and SVN issues in some detail</a:t>
            </a:r>
          </a:p>
          <a:p>
            <a:r>
              <a:rPr lang="en-US" dirty="0" smtClean="0"/>
              <a:t>Lecture on Agile development approaches and project management, </a:t>
            </a:r>
            <a:r>
              <a:rPr lang="en-US" smtClean="0"/>
              <a:t>and workshop on SVN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516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INB380 Game Project Design Motivation</a:t>
            </a:r>
            <a:endParaRPr lang="en-AU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 smtClean="0"/>
              <a:t>You have completed the INB379 component of this year long project</a:t>
            </a:r>
          </a:p>
          <a:p>
            <a:pPr eaLnBrk="1" hangingPunct="1"/>
            <a:r>
              <a:rPr lang="en-US" dirty="0" smtClean="0"/>
              <a:t>INB379 sought to simulate a </a:t>
            </a:r>
            <a:r>
              <a:rPr lang="en-US" b="1" dirty="0" smtClean="0"/>
              <a:t>pre-production</a:t>
            </a:r>
            <a:r>
              <a:rPr lang="en-US" dirty="0" smtClean="0"/>
              <a:t> process within a small games studio</a:t>
            </a:r>
          </a:p>
          <a:p>
            <a:pPr eaLnBrk="1" hangingPunct="1"/>
            <a:r>
              <a:rPr lang="en-US" dirty="0" smtClean="0"/>
              <a:t>INB380 will now simulate a </a:t>
            </a:r>
            <a:r>
              <a:rPr lang="en-US" b="1" dirty="0" smtClean="0"/>
              <a:t>production</a:t>
            </a:r>
            <a:r>
              <a:rPr lang="en-US" dirty="0" smtClean="0"/>
              <a:t> process within a small games studio</a:t>
            </a:r>
          </a:p>
          <a:p>
            <a:pPr eaLnBrk="1" hangingPunct="1"/>
            <a:r>
              <a:rPr lang="en-US" dirty="0" smtClean="0"/>
              <a:t>More intense than a lot of project approaches followed – see right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-15854" b="-15854"/>
          <a:stretch/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Aim: “The INB380 Experience”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 smtClean="0"/>
              <a:t>Main Aim: give </a:t>
            </a:r>
            <a:r>
              <a:rPr lang="en-US" dirty="0"/>
              <a:t>you an </a:t>
            </a:r>
            <a:r>
              <a:rPr lang="en-US" i="1" dirty="0" smtClean="0"/>
              <a:t>experiential </a:t>
            </a:r>
            <a:r>
              <a:rPr lang="en-US" i="1" dirty="0"/>
              <a:t>template </a:t>
            </a:r>
            <a:r>
              <a:rPr lang="en-US" dirty="0"/>
              <a:t>for </a:t>
            </a:r>
            <a:r>
              <a:rPr lang="en-US" dirty="0" smtClean="0"/>
              <a:t>indie </a:t>
            </a:r>
            <a:r>
              <a:rPr lang="en-US" dirty="0"/>
              <a:t>game development</a:t>
            </a:r>
          </a:p>
          <a:p>
            <a:pPr eaLnBrk="1" hangingPunct="1"/>
            <a:r>
              <a:rPr lang="en-US" dirty="0" smtClean="0"/>
              <a:t>Exploration is deprecated</a:t>
            </a:r>
          </a:p>
          <a:p>
            <a:r>
              <a:rPr lang="en-US" dirty="0"/>
              <a:t>M</a:t>
            </a:r>
            <a:r>
              <a:rPr lang="en-US" dirty="0" smtClean="0"/>
              <a:t>ore on </a:t>
            </a:r>
            <a:r>
              <a:rPr lang="en-US" dirty="0" err="1" smtClean="0"/>
              <a:t>prioritisation</a:t>
            </a:r>
            <a:r>
              <a:rPr lang="en-US" dirty="0" smtClean="0"/>
              <a:t> of tasks</a:t>
            </a:r>
          </a:p>
          <a:p>
            <a:r>
              <a:rPr lang="en-US" dirty="0" err="1" smtClean="0"/>
              <a:t>Emphasise</a:t>
            </a:r>
            <a:r>
              <a:rPr lang="en-US" dirty="0" smtClean="0"/>
              <a:t> polishing of content</a:t>
            </a:r>
          </a:p>
          <a:p>
            <a:r>
              <a:rPr lang="en-US" dirty="0" smtClean="0"/>
              <a:t>Process oriented and convergent in nature</a:t>
            </a:r>
          </a:p>
          <a:p>
            <a:r>
              <a:rPr lang="en-US" dirty="0" smtClean="0"/>
              <a:t>KEY OUTPUT is a </a:t>
            </a:r>
            <a:r>
              <a:rPr lang="en-US" b="1" dirty="0" smtClean="0"/>
              <a:t>published</a:t>
            </a:r>
            <a:r>
              <a:rPr lang="en-US" dirty="0" smtClean="0"/>
              <a:t> </a:t>
            </a:r>
            <a:r>
              <a:rPr lang="en-US" b="1" dirty="0" smtClean="0"/>
              <a:t>polished</a:t>
            </a:r>
            <a:r>
              <a:rPr lang="en-US" dirty="0" smtClean="0"/>
              <a:t> </a:t>
            </a:r>
            <a:r>
              <a:rPr lang="en-US" b="1" dirty="0" smtClean="0"/>
              <a:t>game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609" b="6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592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Teaching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Ross Brown – Unit </a:t>
            </a:r>
            <a:r>
              <a:rPr lang="en-US" dirty="0" err="1" smtClean="0"/>
              <a:t>Coord</a:t>
            </a:r>
            <a:endParaRPr lang="en-US" dirty="0" smtClean="0"/>
          </a:p>
          <a:p>
            <a:pPr lvl="1"/>
            <a:r>
              <a:rPr lang="en-US" dirty="0" smtClean="0"/>
              <a:t>25 years of tertiary teaching and research</a:t>
            </a:r>
          </a:p>
          <a:p>
            <a:pPr lvl="1"/>
            <a:r>
              <a:rPr lang="en-US" dirty="0" smtClean="0"/>
              <a:t>3D computer graphics/virtual worlds SE expert</a:t>
            </a:r>
          </a:p>
          <a:p>
            <a:pPr lvl="1"/>
            <a:r>
              <a:rPr lang="en-US" dirty="0" smtClean="0"/>
              <a:t>Unit coordinator of INB380 for seven years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Matt Ford – Industry Tutor</a:t>
            </a:r>
          </a:p>
          <a:p>
            <a:pPr lvl="1"/>
            <a:r>
              <a:rPr lang="en-US" dirty="0" smtClean="0"/>
              <a:t>20 years of games industry experience at Microsoft, </a:t>
            </a:r>
            <a:r>
              <a:rPr lang="en-US" dirty="0" err="1" smtClean="0"/>
              <a:t>Auran</a:t>
            </a:r>
            <a:r>
              <a:rPr lang="en-US" dirty="0" smtClean="0"/>
              <a:t>, and Indie</a:t>
            </a:r>
          </a:p>
          <a:p>
            <a:pPr lvl="1"/>
            <a:r>
              <a:rPr lang="en-US" dirty="0" smtClean="0"/>
              <a:t>High school teaching and BGIE tutoring/lecturer background</a:t>
            </a:r>
          </a:p>
          <a:p>
            <a:pPr lvl="1"/>
            <a:r>
              <a:rPr lang="en-US" dirty="0" smtClean="0"/>
              <a:t>Owner and director of </a:t>
            </a:r>
            <a:r>
              <a:rPr lang="en-US" dirty="0" err="1" smtClean="0"/>
              <a:t>SwipeAds</a:t>
            </a:r>
            <a:r>
              <a:rPr lang="en-US" dirty="0" smtClean="0"/>
              <a:t> startup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458" y="3501008"/>
            <a:ext cx="2207134" cy="2218060"/>
          </a:xfrm>
          <a:prstGeom prst="rect">
            <a:avLst/>
          </a:prstGeom>
        </p:spPr>
      </p:pic>
      <p:pic>
        <p:nvPicPr>
          <p:cNvPr id="6" name="Picture 5" descr="OfficialRossReduce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268759"/>
            <a:ext cx="1872208" cy="21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1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 Meetings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INB379 - less about exploring options</a:t>
            </a:r>
          </a:p>
          <a:p>
            <a:r>
              <a:rPr lang="en-US" dirty="0" smtClean="0"/>
              <a:t>More about making choices about what goes in the game for publication</a:t>
            </a:r>
          </a:p>
          <a:p>
            <a:r>
              <a:rPr lang="en-US" dirty="0" smtClean="0"/>
              <a:t>More about responding to feedback from users</a:t>
            </a:r>
          </a:p>
          <a:p>
            <a:r>
              <a:rPr lang="en-US" dirty="0" smtClean="0"/>
              <a:t>Will expect </a:t>
            </a:r>
            <a:r>
              <a:rPr lang="en-US" b="1" dirty="0" smtClean="0"/>
              <a:t>weekly test results</a:t>
            </a:r>
            <a:r>
              <a:rPr lang="en-US" dirty="0" smtClean="0"/>
              <a:t> in Beta testing stage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Process and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INB380 Games Project will be the </a:t>
            </a:r>
            <a:r>
              <a:rPr lang="en-US" b="1" dirty="0" smtClean="0"/>
              <a:t>Production</a:t>
            </a:r>
            <a:r>
              <a:rPr lang="en-US" dirty="0" smtClean="0"/>
              <a:t> phase</a:t>
            </a:r>
          </a:p>
          <a:p>
            <a:r>
              <a:rPr lang="en-US" dirty="0" smtClean="0"/>
              <a:t>Three main tasks/milestones:</a:t>
            </a:r>
          </a:p>
          <a:p>
            <a:pPr lvl="1"/>
            <a:r>
              <a:rPr lang="en-US" dirty="0" smtClean="0"/>
              <a:t>Alpha Phase – Week 1 -&gt; Week 5</a:t>
            </a:r>
          </a:p>
          <a:p>
            <a:pPr lvl="1"/>
            <a:r>
              <a:rPr lang="en-US" dirty="0" smtClean="0"/>
              <a:t>Beta Testing – Week 5 -&gt; Week 9</a:t>
            </a:r>
          </a:p>
          <a:p>
            <a:pPr lvl="1"/>
            <a:r>
              <a:rPr lang="en-US" dirty="0" smtClean="0"/>
              <a:t>Release Candidate Publishing – Week 10 -&gt; Week 13</a:t>
            </a:r>
          </a:p>
          <a:p>
            <a:r>
              <a:rPr lang="en-US" dirty="0" smtClean="0"/>
              <a:t>Follow this process and you will do well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3536" b="-33536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Pre-alpha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Pre-alpha has been developed in INB379</a:t>
            </a:r>
          </a:p>
          <a:p>
            <a:r>
              <a:rPr lang="en-US" dirty="0" smtClean="0"/>
              <a:t>Concepts have been explored</a:t>
            </a:r>
            <a:endParaRPr lang="en-US" dirty="0"/>
          </a:p>
          <a:p>
            <a:r>
              <a:rPr lang="en-US" b="1" dirty="0" smtClean="0"/>
              <a:t>Game prototype </a:t>
            </a:r>
            <a:r>
              <a:rPr lang="en-US" dirty="0" smtClean="0"/>
              <a:t>tested and functioning, and is fun</a:t>
            </a:r>
          </a:p>
          <a:p>
            <a:r>
              <a:rPr lang="en-US" b="1" dirty="0"/>
              <a:t>NEED</a:t>
            </a:r>
            <a:r>
              <a:rPr lang="en-US" dirty="0"/>
              <a:t> team tool chain for artists to build game </a:t>
            </a:r>
          </a:p>
          <a:p>
            <a:r>
              <a:rPr lang="en-US" dirty="0" smtClean="0"/>
              <a:t>Concept level content developed with some </a:t>
            </a:r>
            <a:r>
              <a:rPr lang="en-US" b="1" dirty="0" smtClean="0"/>
              <a:t>final artifacts ready</a:t>
            </a:r>
          </a:p>
          <a:p>
            <a:r>
              <a:rPr lang="en-US" dirty="0" smtClean="0"/>
              <a:t>You should know how to build the game</a:t>
            </a:r>
          </a:p>
          <a:p>
            <a:r>
              <a:rPr lang="en-US" b="1" dirty="0" smtClean="0"/>
              <a:t>NB:</a:t>
            </a:r>
            <a:r>
              <a:rPr lang="en-US" dirty="0" smtClean="0"/>
              <a:t> This list will be evaluated in first critique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6167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qut">
  <a:themeElements>
    <a:clrScheme name="q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q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q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qut</Template>
  <TotalTime>49603</TotalTime>
  <Words>2297</Words>
  <Application>Microsoft Macintosh PowerPoint</Application>
  <PresentationFormat>On-screen Show (4:3)</PresentationFormat>
  <Paragraphs>269</Paragraphs>
  <Slides>39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qut</vt:lpstr>
      <vt:lpstr>INB380 Game Project Lecture 1 Unit Outline</vt:lpstr>
      <vt:lpstr>Lecture Contents</vt:lpstr>
      <vt:lpstr>Game Project</vt:lpstr>
      <vt:lpstr>INB380 Game Project Design Motivation</vt:lpstr>
      <vt:lpstr>Aim: “The INB380 Experience”</vt:lpstr>
      <vt:lpstr>Your Teaching Team</vt:lpstr>
      <vt:lpstr>Critique Meetings</vt:lpstr>
      <vt:lpstr>Unit Process and Outcomes</vt:lpstr>
      <vt:lpstr>Pre-alpha</vt:lpstr>
      <vt:lpstr>Alpha Phase Deliverable due Week 5</vt:lpstr>
      <vt:lpstr>Beta Phase Deliverable due Week 9</vt:lpstr>
      <vt:lpstr>Publishing Phase Deliverable due Week 13</vt:lpstr>
      <vt:lpstr>Final Deliverables</vt:lpstr>
      <vt:lpstr>Assessment</vt:lpstr>
      <vt:lpstr>Polish</vt:lpstr>
      <vt:lpstr>World Class Work</vt:lpstr>
      <vt:lpstr>QUT World Class – 2010 SPAI Game</vt:lpstr>
      <vt:lpstr>QUT World Class – 2011</vt:lpstr>
      <vt:lpstr>QUT World Class – 2012</vt:lpstr>
      <vt:lpstr>QUT World Class – Pressurizer 2013</vt:lpstr>
      <vt:lpstr>World Class - 2014</vt:lpstr>
      <vt:lpstr>Conscientiousness!</vt:lpstr>
      <vt:lpstr>Previous INB380 Work - 2010</vt:lpstr>
      <vt:lpstr>Previous INB380 Work - 2011</vt:lpstr>
      <vt:lpstr>Previous INB380 Work 2012</vt:lpstr>
      <vt:lpstr>Previous INB380 Work 2013</vt:lpstr>
      <vt:lpstr>Previous INB380 Work 2014</vt:lpstr>
      <vt:lpstr>Lectures – Pointers for the unit</vt:lpstr>
      <vt:lpstr>Critique Meetings – Week 1 Onwards</vt:lpstr>
      <vt:lpstr>A word to the small amount of lazy people</vt:lpstr>
      <vt:lpstr>Hall of Shame</vt:lpstr>
      <vt:lpstr>Some Practical Issues</vt:lpstr>
      <vt:lpstr>SVN Log</vt:lpstr>
      <vt:lpstr>Big Brother is Watching You! Process SS and Source Repos</vt:lpstr>
      <vt:lpstr>Producer’s Weekly Process Document</vt:lpstr>
      <vt:lpstr>Down to Business!</vt:lpstr>
      <vt:lpstr>Subversion Servers</vt:lpstr>
      <vt:lpstr>Week 1 Critique Briefing</vt:lpstr>
      <vt:lpstr>Week 2 Heads Up – Deliverables Project Plan and Tools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Queensland University of Technology</cp:lastModifiedBy>
  <cp:revision>395</cp:revision>
  <dcterms:created xsi:type="dcterms:W3CDTF">2010-07-23T04:32:44Z</dcterms:created>
  <dcterms:modified xsi:type="dcterms:W3CDTF">2015-11-25T06:02:10Z</dcterms:modified>
</cp:coreProperties>
</file>